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2"/>
  </p:notesMasterIdLst>
  <p:sldIdLst>
    <p:sldId id="256" r:id="rId3"/>
    <p:sldId id="257" r:id="rId4"/>
    <p:sldId id="290" r:id="rId5"/>
    <p:sldId id="289" r:id="rId6"/>
    <p:sldId id="288" r:id="rId7"/>
    <p:sldId id="287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301" r:id="rId17"/>
    <p:sldId id="300" r:id="rId18"/>
    <p:sldId id="299" r:id="rId19"/>
    <p:sldId id="304" r:id="rId20"/>
    <p:sldId id="305" r:id="rId21"/>
    <p:sldId id="306" r:id="rId22"/>
    <p:sldId id="308" r:id="rId23"/>
    <p:sldId id="311" r:id="rId24"/>
    <p:sldId id="319" r:id="rId25"/>
    <p:sldId id="320" r:id="rId26"/>
    <p:sldId id="321" r:id="rId27"/>
    <p:sldId id="313" r:id="rId28"/>
    <p:sldId id="315" r:id="rId29"/>
    <p:sldId id="316" r:id="rId30"/>
    <p:sldId id="318" r:id="rId31"/>
  </p:sldIdLst>
  <p:sldSz cx="9144000" cy="6858000" type="screen4x3"/>
  <p:notesSz cx="6858000" cy="9144000"/>
  <p:custDataLst>
    <p:tags r:id="rId33"/>
  </p:custData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DE3"/>
    <a:srgbClr val="CEE254"/>
    <a:srgbClr val="F1F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385" autoAdjust="0"/>
  </p:normalViewPr>
  <p:slideViewPr>
    <p:cSldViewPr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2B078D9-6DE6-43E4-B2E3-C9CA30EAC0F1}" type="datetimeFigureOut">
              <a:rPr lang="fa-IR" smtClean="0"/>
              <a:t>19/10/1446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D0F516B-071A-4546-943D-397FC3F78999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960334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0F516B-071A-4546-943D-397FC3F78999}" type="slidenum">
              <a:rPr lang="fa-IR" smtClean="0"/>
              <a:t>10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52852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15200" cy="715962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38400"/>
            <a:ext cx="7315200" cy="4191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787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5936" y="5373216"/>
            <a:ext cx="47880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 </a:t>
            </a:r>
            <a:endParaRPr kumimoji="0"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763688" y="1007835"/>
            <a:ext cx="60121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endParaRPr lang="en-US" altLang="ko-KR" sz="3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83968" y="548680"/>
            <a:ext cx="32896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3200" dirty="0">
                <a:solidFill>
                  <a:schemeClr val="tx1">
                    <a:lumMod val="50000"/>
                  </a:schemeClr>
                </a:solidFill>
                <a:latin typeface="2  Mitra"/>
                <a:cs typeface="2  Titr" pitchFamily="2" charset="-78"/>
              </a:rPr>
              <a:t>برنامه سلامت کودکان</a:t>
            </a:r>
            <a:endParaRPr lang="fa-IR" sz="3200" dirty="0"/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28438"/>
            <a:ext cx="8239944" cy="812330"/>
          </a:xfrm>
        </p:spPr>
        <p:txBody>
          <a:bodyPr/>
          <a:lstStyle/>
          <a:p>
            <a:pPr lvl="0" algn="ctr"/>
            <a:r>
              <a:rPr lang="fa-IR" sz="3200" b="1" dirty="0">
                <a:cs typeface="2  Titr" panose="00000700000000000000" pitchFamily="2" charset="-78"/>
              </a:rPr>
              <a:t>هدف کلی دربرنامه کودکان</a:t>
            </a:r>
            <a:endParaRPr lang="en-US" altLang="ko-KR" sz="3200" b="1" dirty="0">
              <a:solidFill>
                <a:srgbClr val="FF0000"/>
              </a:solidFill>
              <a:cs typeface="2  Titr" panose="00000700000000000000" pitchFamily="2" charset="-78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457200" y="1340768"/>
            <a:ext cx="8239944" cy="5112568"/>
          </a:xfrm>
        </p:spPr>
        <p:txBody>
          <a:bodyPr/>
          <a:lstStyle/>
          <a:p>
            <a:pPr marL="342900" lvl="0" indent="-342900" algn="r" rtl="1" latinLnBrk="0">
              <a:spcBef>
                <a:spcPts val="0"/>
              </a:spcBef>
              <a:buFont typeface="Symbol" panose="05050102010706020507" pitchFamily="18" charset="2"/>
              <a:buChar char=""/>
              <a:defRPr/>
            </a:pPr>
            <a:endParaRPr lang="fa-IR" sz="1800" b="1" dirty="0">
              <a:solidFill>
                <a:srgbClr val="0070C0"/>
              </a:solidFill>
              <a:cs typeface="2  Mitra" panose="00000400000000000000" pitchFamily="2" charset="-78"/>
            </a:endParaRPr>
          </a:p>
          <a:p>
            <a:pPr algn="ctr"/>
            <a:r>
              <a:rPr lang="fa-IR" sz="2800" dirty="0">
                <a:solidFill>
                  <a:srgbClr val="FF0000"/>
                </a:solidFill>
                <a:cs typeface="2  Titr" pitchFamily="2" charset="-78"/>
              </a:rPr>
              <a:t>توسعه و ارتقاء مراقبت ها و خدمات نظام سلامت</a:t>
            </a:r>
            <a:endParaRPr lang="fa-IR" sz="2800" dirty="0"/>
          </a:p>
          <a:p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/>
          <p:cNvSpPr>
            <a:spLocks noGrp="1"/>
          </p:cNvSpPr>
          <p:nvPr>
            <p:ph idx="10"/>
          </p:nvPr>
        </p:nvSpPr>
        <p:spPr>
          <a:xfrm>
            <a:off x="1979712" y="836712"/>
            <a:ext cx="6563072" cy="4147865"/>
          </a:xfrm>
          <a:prstGeom prst="cloudCallout">
            <a:avLst>
              <a:gd name="adj1" fmla="val -50939"/>
              <a:gd name="adj2" fmla="val 52359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indent="0" algn="ctr" rtl="1">
              <a:buNone/>
            </a:pPr>
            <a:r>
              <a:rPr lang="fa-IR" sz="3200" b="1" dirty="0" smtClean="0"/>
              <a:t>برنامه سلامت کودکان</a:t>
            </a:r>
            <a:endParaRPr lang="fa-IR" sz="3200" b="1" dirty="0"/>
          </a:p>
        </p:txBody>
      </p:sp>
    </p:spTree>
    <p:extLst>
      <p:ext uri="{BB962C8B-B14F-4D97-AF65-F5344CB8AC3E}">
        <p14:creationId xmlns:p14="http://schemas.microsoft.com/office/powerpoint/2010/main" val="2839219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sz="3200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"/>
                <a:cs typeface="2  Titr" pitchFamily="2" charset="-78"/>
              </a:rPr>
              <a:t>انتظارات برنامه کودکان  از پزشکان و تیم سلامت :</a:t>
            </a:r>
            <a:r>
              <a:rPr lang="fa-IR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latin typeface="Franklin Gothic Medium"/>
                <a:cs typeface="2  Titr" pitchFamily="2" charset="-78"/>
              </a:rPr>
              <a:t> 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467544" y="1268760"/>
            <a:ext cx="8157592" cy="4147865"/>
          </a:xfrm>
        </p:spPr>
        <p:txBody>
          <a:bodyPr/>
          <a:lstStyle/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itchFamily="2" charset="-78"/>
              </a:rPr>
              <a:t>بایگانی صحیح دستورالعمل ها وبخشنامه های مربوطه و آگاهی پرسنل از آنها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800" b="1" dirty="0">
              <a:solidFill>
                <a:srgbClr val="000000"/>
              </a:solidFill>
              <a:latin typeface="Franklin Gothic Book"/>
              <a:cs typeface="2  Mitra" pitchFamily="2" charset="-78"/>
            </a:endParaRP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itchFamily="2" charset="-78"/>
              </a:rPr>
              <a:t>آموزش و مشاوره مادران (گروهی، چهره به چهره و مجازی برحسب شرایط)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1800" b="1" dirty="0">
              <a:solidFill>
                <a:srgbClr val="000000"/>
              </a:solidFill>
              <a:latin typeface="Franklin Gothic Book"/>
              <a:cs typeface="2  Mitra" pitchFamily="2" charset="-78"/>
            </a:endParaRP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itchFamily="2" charset="-78"/>
              </a:rPr>
              <a:t>گزارش شناسایی کودکان مشکل دار، ارجاع و پیگیری به موقع آن هاو ثبت اطلاعات کامل در سامانه سیب 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itchFamily="2" charset="-78"/>
              </a:rPr>
              <a:t>شناسایی کودکانی که از نظر تکامل مشکل دارند و بکارگیری مداخلات و ثبت در سامانه وارجاع به مرکز تخصصی رشد و تکامل و پیگیری تا حصول نتیجه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fa-IR" sz="1800" b="1" dirty="0">
              <a:solidFill>
                <a:srgbClr val="000000"/>
              </a:solidFill>
              <a:latin typeface="Franklin Gothic Book"/>
              <a:cs typeface="2  Mitra" pitchFamily="2" charset="-78"/>
            </a:endParaRP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itchFamily="2" charset="-78"/>
              </a:rPr>
              <a:t>شناسایی نوزادان پر خطر و تکمیل فرم </a:t>
            </a:r>
            <a:r>
              <a:rPr lang="en-US" sz="1800" b="1" dirty="0">
                <a:solidFill>
                  <a:srgbClr val="000000"/>
                </a:solidFill>
                <a:latin typeface="Franklin Gothic Book"/>
                <a:cs typeface="2  Mitra" pitchFamily="2" charset="-78"/>
              </a:rPr>
              <a:t>ASQ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itchFamily="2" charset="-78"/>
              </a:rPr>
              <a:t>2ماهگی طبق سن اصلاح شده</a:t>
            </a:r>
          </a:p>
          <a:p>
            <a:endParaRPr lang="fa-IR" sz="1800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53623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2800" dirty="0">
                <a:solidFill>
                  <a:schemeClr val="accent2">
                    <a:lumMod val="50000"/>
                  </a:schemeClr>
                </a:solidFill>
                <a:cs typeface="2  Titr" panose="00000700000000000000" pitchFamily="2" charset="-78"/>
              </a:rPr>
              <a:t>شاخص های برنامه کودکان شامل :</a:t>
            </a:r>
            <a:endParaRPr lang="fa-IR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0" y="1844824"/>
            <a:ext cx="8697144" cy="4147865"/>
          </a:xfrm>
        </p:spPr>
        <p:txBody>
          <a:bodyPr/>
          <a:lstStyle/>
          <a:p>
            <a:pPr algn="ctr" rtl="1">
              <a:lnSpc>
                <a:spcPct val="150000"/>
              </a:lnSpc>
            </a:pPr>
            <a:r>
              <a:rPr lang="fa-IR" sz="2800" dirty="0">
                <a:cs typeface="2  Mitra" panose="00000400000000000000" pitchFamily="2" charset="-78"/>
              </a:rPr>
              <a:t>شاخص مراقبت3-5روزگی ،14-15روزگی،30-45روزگی،2ماهگی،4ماهگی،6ماهگی،7ماهگی،9ماهگی،12ماهگی،15ماهگی،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>
                <a:cs typeface="2  Mitra" panose="00000400000000000000" pitchFamily="2" charset="-78"/>
              </a:rPr>
              <a:t>18ماهگی،24ماهگی،30ماهگی،36ماهگی،48ماهگی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7753973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2800" cap="all" dirty="0">
                <a:solidFill>
                  <a:schemeClr val="accent2">
                    <a:lumMod val="50000"/>
                  </a:schemeClr>
                </a:solidFill>
                <a:latin typeface="Franklin Gothic Medium"/>
                <a:cs typeface="2  Titr" panose="00000700000000000000" pitchFamily="2" charset="-78"/>
              </a:rPr>
              <a:t>خدمات کودکان زیر5سال:</a:t>
            </a:r>
            <a:endParaRPr lang="fa-IR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0" y="1069514"/>
            <a:ext cx="9144000" cy="5599846"/>
          </a:xfrm>
        </p:spPr>
        <p:txBody>
          <a:bodyPr/>
          <a:lstStyle/>
          <a:p>
            <a:pPr lvl="0" algn="r" rtl="1">
              <a:spcBef>
                <a:spcPts val="800"/>
              </a:spcBef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در هر16دوره مراقبت های روتین کودکان تمامی خدمات غیر پزشک تکمیل گردد.(حداقل 10 خدمت)</a:t>
            </a:r>
          </a:p>
          <a:p>
            <a:pPr lvl="0" algn="r" rtl="1">
              <a:spcBef>
                <a:spcPts val="800"/>
              </a:spcBef>
            </a:pPr>
            <a:endParaRPr lang="fa-IR" sz="18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08A1D9">
                    <a:lumMod val="75000"/>
                  </a:srgbClr>
                </a:solidFill>
                <a:latin typeface="Franklin Gothic Book"/>
                <a:cs typeface="2  Mitra" panose="00000400000000000000" pitchFamily="2" charset="-78"/>
              </a:rPr>
              <a:t>ارزیابی رشد کودک</a:t>
            </a:r>
            <a:r>
              <a:rPr lang="fa-IR" sz="1800" b="1" dirty="0">
                <a:solidFill>
                  <a:srgbClr val="000000">
                    <a:lumMod val="85000"/>
                    <a:lumOff val="15000"/>
                  </a:srgbClr>
                </a:solidFill>
                <a:latin typeface="Franklin Gothic Book"/>
                <a:cs typeface="2  Mitra" panose="00000400000000000000" pitchFamily="2" charset="-78"/>
              </a:rPr>
              <a:t>( بررسی قد و وزن و وزن به قد در تمامی گروههای سنی)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F96A1B">
                    <a:lumMod val="75000"/>
                  </a:srgbClr>
                </a:solidFill>
                <a:latin typeface="Franklin Gothic Book"/>
                <a:cs typeface="2  Mitra" panose="00000400000000000000" pitchFamily="2" charset="-78"/>
              </a:rPr>
              <a:t>ارزیابی وضعیت سلامت شیردهی مادر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(در صورتی که مادر مشکلی در شیردهی نداشته باشد فقط در 3 تا 5 روزگی و در غیر این صورت تا </a:t>
            </a:r>
            <a:r>
              <a:rPr lang="fa-IR" sz="1800" b="1" dirty="0" smtClean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رفع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</a:pPr>
            <a:r>
              <a:rPr lang="fa-IR" sz="1800" b="1" dirty="0" smtClean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مشکل در نوبت های مراقبت بعدی نیز ارزیابی می شود.) 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0066FF"/>
                </a:solidFill>
                <a:latin typeface="Franklin Gothic Book"/>
                <a:cs typeface="2  Mitra" panose="00000400000000000000" pitchFamily="2" charset="-78"/>
              </a:rPr>
              <a:t>ارزیابی ارزیابی شنوایی </a:t>
            </a:r>
            <a:r>
              <a:rPr lang="fa-IR" sz="1800" b="1" dirty="0">
                <a:solidFill>
                  <a:srgbClr val="000000">
                    <a:lumMod val="95000"/>
                    <a:lumOff val="5000"/>
                  </a:srgbClr>
                </a:solidFill>
                <a:latin typeface="Franklin Gothic Book"/>
                <a:cs typeface="2  Mitra" panose="00000400000000000000" pitchFamily="2" charset="-78"/>
              </a:rPr>
              <a:t>(در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تمامی نوبت های مراقبت)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00B050"/>
                </a:solidFill>
                <a:latin typeface="Franklin Gothic Book"/>
                <a:cs typeface="2  Mitra" panose="00000400000000000000" pitchFamily="2" charset="-78"/>
              </a:rPr>
              <a:t>ارزیابی بینایی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(در 14 تا 15 روزگی و 2 و7 و 48ماهگی انجام شده و در صورت تولد نوزاد پر خطر در 30 تا 45روزگی نیز ارزیابی می شود.)  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C2AD8D">
                    <a:lumMod val="50000"/>
                  </a:srgbClr>
                </a:solidFill>
                <a:latin typeface="Franklin Gothic Book"/>
                <a:cs typeface="2  Mitra" panose="00000400000000000000" pitchFamily="2" charset="-78"/>
              </a:rPr>
              <a:t>ایمن سازی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(2 ، 4 ، 6  ،12 و18 ماهگی و4-6 سالگی)                                                      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6600FF"/>
                </a:solidFill>
                <a:latin typeface="Franklin Gothic Book"/>
                <a:cs typeface="2  Mitra" panose="00000400000000000000" pitchFamily="2" charset="-78"/>
              </a:rPr>
              <a:t>ارزیابی دورسر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(در تمامی نوبتهای مراقبت تا 18 ماهگی)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F96A1B">
                    <a:lumMod val="75000"/>
                  </a:srgbClr>
                </a:solidFill>
                <a:latin typeface="Franklin Gothic Book"/>
                <a:cs typeface="2  Mitra" panose="00000400000000000000" pitchFamily="2" charset="-78"/>
              </a:rPr>
              <a:t>ارزیابی نشانه های خطر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(در تمامی گروههای سنی) 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6600FF"/>
                </a:solidFill>
                <a:latin typeface="Franklin Gothic Book"/>
                <a:cs typeface="2  Mitra" panose="00000400000000000000" pitchFamily="2" charset="-78"/>
              </a:rPr>
              <a:t>ارزیابی وضعیت تغذیه شیرخوار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(در تمامی نوبتهای مراقبت)  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FF0000"/>
                </a:solidFill>
                <a:latin typeface="Franklin Gothic Book"/>
                <a:cs typeface="2  Mitra" panose="00000400000000000000" pitchFamily="2" charset="-78"/>
              </a:rPr>
              <a:t>ارزیابی بدرفتاری کودک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(در تمامی نوبت های مراقبت)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Tx/>
              <a:buChar char="-"/>
            </a:pPr>
            <a:r>
              <a:rPr lang="fa-IR" sz="1800" b="1" u="sng" dirty="0">
                <a:solidFill>
                  <a:srgbClr val="08A1D9">
                    <a:lumMod val="50000"/>
                  </a:srgbClr>
                </a:solidFill>
                <a:latin typeface="Franklin Gothic Book"/>
                <a:cs typeface="2  Mitra" panose="00000400000000000000" pitchFamily="2" charset="-78"/>
              </a:rPr>
              <a:t>ارزیابی ژنتیک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 در 3 تا 5 روزگی و12ماهگی)</a:t>
            </a:r>
          </a:p>
          <a:p>
            <a:endParaRPr lang="fa-IR" sz="1800" dirty="0"/>
          </a:p>
        </p:txBody>
      </p:sp>
    </p:spTree>
    <p:extLst>
      <p:ext uri="{BB962C8B-B14F-4D97-AF65-F5344CB8AC3E}">
        <p14:creationId xmlns:p14="http://schemas.microsoft.com/office/powerpoint/2010/main" val="17472091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323528" y="188640"/>
            <a:ext cx="8496944" cy="6480720"/>
          </a:xfrm>
        </p:spPr>
        <p:txBody>
          <a:bodyPr/>
          <a:lstStyle/>
          <a:p>
            <a:pPr lvl="0" algn="r" rtl="1">
              <a:spcBef>
                <a:spcPts val="800"/>
              </a:spcBef>
              <a:buClr>
                <a:srgbClr val="B13F9A"/>
              </a:buClr>
            </a:pPr>
            <a:r>
              <a:rPr lang="fa-IR" sz="1600" b="1" u="sng" dirty="0">
                <a:solidFill>
                  <a:srgbClr val="6600FF"/>
                </a:solidFill>
                <a:latin typeface="Franklin Gothic Book"/>
                <a:cs typeface="2  Mitra" panose="00000400000000000000" pitchFamily="2" charset="-78"/>
              </a:rPr>
              <a:t>ارزیابی از نظر وضعیت مکمل ها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(در تمامی سنین تا 24 ماهگی)</a:t>
            </a:r>
          </a:p>
          <a:p>
            <a:pPr lvl="0" algn="r" rtl="1">
              <a:spcBef>
                <a:spcPts val="800"/>
              </a:spcBef>
              <a:buClr>
                <a:srgbClr val="B13F9A"/>
              </a:buClr>
            </a:pPr>
            <a:endParaRPr lang="fa-IR" sz="16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>
              <a:spcBef>
                <a:spcPts val="800"/>
              </a:spcBef>
            </a:pPr>
            <a:r>
              <a:rPr lang="fa-IR" sz="1600" b="1" u="sng" dirty="0">
                <a:solidFill>
                  <a:srgbClr val="7C984A">
                    <a:lumMod val="75000"/>
                  </a:srgbClr>
                </a:solidFill>
                <a:latin typeface="Franklin Gothic Book"/>
                <a:cs typeface="2  Mitra" panose="00000400000000000000" pitchFamily="2" charset="-78"/>
              </a:rPr>
              <a:t>ارزیابی دهان ودندان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(6، 12 ، 24 ، 36 ، 48، 60ماهگی)</a:t>
            </a:r>
          </a:p>
          <a:p>
            <a:pPr lvl="0" algn="r" rtl="1">
              <a:spcBef>
                <a:spcPts val="800"/>
              </a:spcBef>
            </a:pPr>
            <a:endParaRPr lang="fa-IR" sz="16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>
              <a:spcBef>
                <a:spcPts val="800"/>
              </a:spcBef>
            </a:pPr>
            <a:r>
              <a:rPr lang="fa-IR" sz="1600" b="1" u="sng" dirty="0">
                <a:solidFill>
                  <a:srgbClr val="7030A0"/>
                </a:solidFill>
                <a:latin typeface="Franklin Gothic Book"/>
                <a:cs typeface="2  Mitra" panose="00000400000000000000" pitchFamily="2" charset="-78"/>
              </a:rPr>
              <a:t>ارزیابی فرزنداوری مادر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(از6ماهگی در تمامی سنین)</a:t>
            </a:r>
          </a:p>
          <a:p>
            <a:pPr lvl="0" algn="r" rtl="1">
              <a:spcBef>
                <a:spcPts val="800"/>
              </a:spcBef>
            </a:pPr>
            <a:endParaRPr lang="fa-IR" sz="16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>
              <a:spcBef>
                <a:spcPts val="800"/>
              </a:spcBef>
            </a:pPr>
            <a:r>
              <a:rPr lang="fa-IR" sz="1600" b="1" u="sng" dirty="0">
                <a:solidFill>
                  <a:srgbClr val="009900"/>
                </a:solidFill>
                <a:latin typeface="Franklin Gothic Book"/>
                <a:cs typeface="2  Mitra" panose="00000400000000000000" pitchFamily="2" charset="-78"/>
              </a:rPr>
              <a:t>تکامل</a:t>
            </a:r>
            <a:r>
              <a:rPr lang="en-US" sz="1600" b="1" u="sng" dirty="0">
                <a:solidFill>
                  <a:srgbClr val="009900"/>
                </a:solidFill>
                <a:latin typeface="Franklin Gothic Book"/>
                <a:cs typeface="2  Mitra" panose="00000400000000000000" pitchFamily="2" charset="-78"/>
              </a:rPr>
              <a:t> RED FLAGS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(2 و9 و18 و48ماهگی)</a:t>
            </a:r>
          </a:p>
          <a:p>
            <a:pPr lvl="0" algn="r" rtl="1">
              <a:spcBef>
                <a:spcPts val="800"/>
              </a:spcBef>
            </a:pPr>
            <a:r>
              <a:rPr lang="fa-IR" sz="1600" b="1" u="sng" dirty="0">
                <a:solidFill>
                  <a:srgbClr val="CC00CC"/>
                </a:solidFill>
                <a:latin typeface="Franklin Gothic Book"/>
                <a:cs typeface="2  Mitra" panose="00000400000000000000" pitchFamily="2" charset="-78"/>
              </a:rPr>
              <a:t>تکامل(تست استاندارد)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(6 و12 و24 و36 و60 ماهگی)</a:t>
            </a:r>
          </a:p>
          <a:p>
            <a:pPr lvl="0" algn="r" rtl="1">
              <a:spcBef>
                <a:spcPts val="800"/>
              </a:spcBef>
            </a:pPr>
            <a:r>
              <a:rPr lang="fa-IR" sz="1600" b="1" u="sng" dirty="0">
                <a:solidFill>
                  <a:srgbClr val="0066FF"/>
                </a:solidFill>
                <a:latin typeface="Franklin Gothic Book"/>
                <a:cs typeface="2  Mitra" panose="00000400000000000000" pitchFamily="2" charset="-78"/>
              </a:rPr>
              <a:t>فشارخون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(در مراقبت 36ماهگی توسط پزشک انجام میشود)</a:t>
            </a:r>
          </a:p>
          <a:p>
            <a:pPr lvl="0" algn="r" rtl="1">
              <a:spcBef>
                <a:spcPts val="800"/>
              </a:spcBef>
            </a:pPr>
            <a:endParaRPr lang="fa-IR" sz="16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>
              <a:spcBef>
                <a:spcPts val="800"/>
              </a:spcBef>
            </a:pPr>
            <a:r>
              <a:rPr lang="fa-IR" sz="1600" b="1" u="sng" dirty="0">
                <a:solidFill>
                  <a:srgbClr val="FF0000"/>
                </a:solidFill>
                <a:latin typeface="Franklin Gothic Book"/>
                <a:cs typeface="2  Mitra" panose="00000400000000000000" pitchFamily="2" charset="-78"/>
              </a:rPr>
              <a:t>آنمی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(برای کلیه کودکان با سابقه : بستری در </a:t>
            </a:r>
            <a:r>
              <a:rPr lang="en-US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NICU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،آلرژی به پروتئین شیرگاو،سوء تغذیه،شرو شیر گاو در سن زیر یک سال،دم مصرف قطره اهن(در</a:t>
            </a:r>
          </a:p>
          <a:p>
            <a:pPr lvl="0" algn="r" rtl="1">
              <a:spcBef>
                <a:spcPts val="800"/>
              </a:spcBef>
            </a:pPr>
            <a:endParaRPr lang="fa-IR" sz="16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>
              <a:spcBef>
                <a:spcPts val="800"/>
              </a:spcBef>
            </a:pP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    12ماهگی)،نوزادان نارس ونوزادان با وزن تولد کمتر از 2500گرم(در 4ماهگی) </a:t>
            </a:r>
          </a:p>
          <a:p>
            <a:pPr lvl="0" algn="r" rtl="1">
              <a:spcBef>
                <a:spcPts val="800"/>
              </a:spcBef>
            </a:pPr>
            <a:endParaRPr lang="fa-IR" sz="16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>
              <a:spcBef>
                <a:spcPts val="800"/>
              </a:spcBef>
            </a:pPr>
            <a:r>
              <a:rPr lang="fa-IR" sz="1600" b="1" u="sng" dirty="0">
                <a:solidFill>
                  <a:srgbClr val="C2AD8D">
                    <a:lumMod val="50000"/>
                  </a:srgbClr>
                </a:solidFill>
                <a:latin typeface="Franklin Gothic Book"/>
                <a:cs typeface="2  Mitra" panose="00000400000000000000" pitchFamily="2" charset="-78"/>
              </a:rPr>
              <a:t>معاینه پزشک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(3تا5روزگی،6 ،12 ،24 ،36 ،60ماهگی)</a:t>
            </a:r>
          </a:p>
          <a:p>
            <a:pPr lvl="0" algn="r" rtl="1">
              <a:spcBef>
                <a:spcPts val="800"/>
              </a:spcBef>
            </a:pPr>
            <a:endParaRPr lang="fa-IR" sz="16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>
              <a:spcBef>
                <a:spcPts val="800"/>
              </a:spcBef>
            </a:pPr>
            <a:r>
              <a:rPr lang="fa-IR" sz="1600" b="1" u="sng" dirty="0">
                <a:solidFill>
                  <a:srgbClr val="FF0000"/>
                </a:solidFill>
                <a:latin typeface="Franklin Gothic Book"/>
                <a:cs typeface="2  Mitra" panose="00000400000000000000" pitchFamily="2" charset="-78"/>
              </a:rPr>
              <a:t>معاینه دندانپزشکی </a:t>
            </a:r>
            <a:r>
              <a:rPr lang="fa-IR" sz="16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(12 و36 و60ماهگی)</a:t>
            </a:r>
            <a:endParaRPr lang="fa-IR" sz="1600" dirty="0"/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8014434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sz="3200" cap="all" dirty="0">
                <a:solidFill>
                  <a:schemeClr val="accent2">
                    <a:lumMod val="50000"/>
                  </a:schemeClr>
                </a:solidFill>
                <a:latin typeface="Franklin Gothic Medium"/>
                <a:cs typeface="2  Titr" panose="00000700000000000000" pitchFamily="2" charset="-78"/>
              </a:rPr>
              <a:t>تعریف نوزاد پر خطر:</a:t>
            </a:r>
            <a:endParaRPr lang="fa-IR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lvl="0" algn="r" rtl="1" fontAlgn="auto">
              <a:lnSpc>
                <a:spcPct val="200000"/>
              </a:lnSpc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a-IR" sz="2000" b="1" dirty="0">
                <a:solidFill>
                  <a:srgbClr val="000000">
                    <a:lumMod val="95000"/>
                    <a:lumOff val="5000"/>
                  </a:srgbClr>
                </a:solidFill>
                <a:latin typeface="Franklin Gothic Book"/>
                <a:cs typeface="2  Mitra" panose="00000400000000000000" pitchFamily="2" charset="-78"/>
              </a:rPr>
              <a:t>نوزاد با وزن تولد کمتر از 2500 گرم </a:t>
            </a:r>
          </a:p>
          <a:p>
            <a:pPr lvl="0" algn="r" rtl="1" fontAlgn="auto">
              <a:lnSpc>
                <a:spcPct val="200000"/>
              </a:lnSpc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a-IR" sz="2000" b="1" dirty="0">
                <a:solidFill>
                  <a:srgbClr val="000000">
                    <a:lumMod val="95000"/>
                    <a:lumOff val="5000"/>
                  </a:srgbClr>
                </a:solidFill>
                <a:latin typeface="Franklin Gothic Book"/>
                <a:cs typeface="2  Mitra" panose="00000400000000000000" pitchFamily="2" charset="-78"/>
              </a:rPr>
              <a:t>نوزاد متولد شده با سن بارداری کمتر از 37 هفته</a:t>
            </a:r>
          </a:p>
          <a:p>
            <a:pPr lvl="0" algn="r" rtl="1" fontAlgn="auto">
              <a:lnSpc>
                <a:spcPct val="200000"/>
              </a:lnSpc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fa-IR" sz="2000" b="1" dirty="0">
                <a:solidFill>
                  <a:srgbClr val="000000">
                    <a:lumMod val="95000"/>
                    <a:lumOff val="5000"/>
                  </a:srgbClr>
                </a:solidFill>
                <a:latin typeface="Franklin Gothic Book"/>
                <a:cs typeface="2  Mitra" panose="00000400000000000000" pitchFamily="2" charset="-78"/>
              </a:rPr>
              <a:t>نوزاد با سابقه بستری در</a:t>
            </a:r>
            <a:r>
              <a:rPr lang="en-US" sz="20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Franklin Gothic Book"/>
                <a:cs typeface="2  Mitra" panose="00000400000000000000" pitchFamily="2" charset="-78"/>
              </a:rPr>
              <a:t>nicu</a:t>
            </a:r>
            <a:r>
              <a:rPr lang="en-US" sz="2000" b="1" dirty="0">
                <a:solidFill>
                  <a:srgbClr val="000000">
                    <a:lumMod val="95000"/>
                    <a:lumOff val="5000"/>
                  </a:srgbClr>
                </a:solidFill>
                <a:latin typeface="Franklin Gothic Book"/>
                <a:cs typeface="2  Mitra" panose="00000400000000000000" pitchFamily="2" charset="-78"/>
              </a:rPr>
              <a:t> </a:t>
            </a:r>
            <a:endParaRPr lang="fa-IR" sz="2000" b="1" dirty="0">
              <a:solidFill>
                <a:srgbClr val="000000">
                  <a:lumMod val="95000"/>
                  <a:lumOff val="5000"/>
                </a:srgbClr>
              </a:solidFill>
              <a:latin typeface="Franklin Gothic Book"/>
              <a:cs typeface="2  Mitra" panose="00000400000000000000" pitchFamily="2" charset="-78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849470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cap="all" dirty="0">
                <a:solidFill>
                  <a:schemeClr val="accent6"/>
                </a:solidFill>
                <a:latin typeface="Franklin Gothic Medium"/>
                <a:cs typeface="2  Mitra" panose="00000400000000000000"/>
              </a:rPr>
              <a:t>**</a:t>
            </a:r>
            <a:r>
              <a:rPr lang="fa-IR" cap="all" dirty="0">
                <a:solidFill>
                  <a:schemeClr val="accent6"/>
                </a:solidFill>
                <a:latin typeface="Franklin Gothic Medium"/>
                <a:cs typeface="2  Titr" panose="00000700000000000000" pitchFamily="2" charset="-78"/>
              </a:rPr>
              <a:t>نحوه استخراج شاخص های کودکان: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07504" y="1196752"/>
            <a:ext cx="9036496" cy="5499239"/>
          </a:xfrm>
        </p:spPr>
        <p:txBody>
          <a:bodyPr/>
          <a:lstStyle/>
          <a:p>
            <a:pPr lvl="0" algn="r" rtl="1">
              <a:spcBef>
                <a:spcPts val="800"/>
              </a:spcBef>
            </a:pPr>
            <a:r>
              <a:rPr lang="fa-IR" sz="2000" b="1" dirty="0">
                <a:solidFill>
                  <a:schemeClr val="accent2"/>
                </a:solidFill>
                <a:latin typeface="Franklin Gothic Book"/>
                <a:cs typeface="2  Mitra" panose="00000400000000000000"/>
              </a:rPr>
              <a:t>**نحوه استخراج درصد ویزیت کودکان توسط پزشک </a:t>
            </a:r>
            <a:r>
              <a:rPr lang="fa-IR" sz="2000" b="1" dirty="0">
                <a:solidFill>
                  <a:schemeClr val="accent2"/>
                </a:solidFill>
                <a:latin typeface="Franklin Gothic Book"/>
                <a:cs typeface="2  Mitra" panose="00000400000000000000"/>
                <a:sym typeface="Wingdings" panose="05000000000000000000" pitchFamily="2" charset="2"/>
              </a:rPr>
              <a:t>(تنها با نقش پزشک در سامانه سیب قابل استخراج می باشد.)</a:t>
            </a:r>
            <a:endParaRPr lang="fa-IR" sz="2000" b="1" dirty="0">
              <a:solidFill>
                <a:schemeClr val="accent2"/>
              </a:solidFill>
              <a:latin typeface="Franklin Gothic Book"/>
              <a:cs typeface="2  Mitra" panose="00000400000000000000"/>
            </a:endParaRPr>
          </a:p>
          <a:p>
            <a:pPr lvl="0" algn="r" rtl="1">
              <a:spcBef>
                <a:spcPts val="800"/>
              </a:spcBef>
            </a:pP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/>
              </a:rPr>
              <a:t>تعداد ویزیت کودک توسط پزشک(60،36،2412،6ماهگی)/تعداد کود کان در همان بازه سنی و </a:t>
            </a:r>
            <a:endParaRPr lang="fa-IR" sz="2000" b="1" dirty="0" smtClean="0">
              <a:solidFill>
                <a:srgbClr val="000000"/>
              </a:solidFill>
              <a:latin typeface="Franklin Gothic Book"/>
              <a:cs typeface="2  Mitra" panose="00000400000000000000"/>
            </a:endParaRPr>
          </a:p>
          <a:p>
            <a:pPr lvl="0" algn="r" rtl="1">
              <a:spcBef>
                <a:spcPts val="800"/>
              </a:spcBef>
            </a:pPr>
            <a:r>
              <a:rPr lang="fa-IR" sz="2000" b="1" dirty="0" smtClean="0">
                <a:solidFill>
                  <a:srgbClr val="000000"/>
                </a:solidFill>
                <a:latin typeface="Franklin Gothic Book"/>
                <a:cs typeface="2  Mitra" panose="00000400000000000000"/>
              </a:rPr>
              <a:t>زمانی*100</a:t>
            </a:r>
            <a:endParaRPr lang="fa-IR" sz="2000" b="1" dirty="0">
              <a:solidFill>
                <a:srgbClr val="000000"/>
              </a:solidFill>
              <a:latin typeface="Franklin Gothic Book"/>
              <a:cs typeface="2  Mitra" panose="00000400000000000000"/>
            </a:endParaRPr>
          </a:p>
          <a:p>
            <a:pPr algn="r" rtl="1">
              <a:spcBef>
                <a:spcPts val="800"/>
              </a:spcBef>
            </a:pPr>
            <a:r>
              <a:rPr lang="fa-IR" sz="2000" dirty="0" smtClean="0">
                <a:solidFill>
                  <a:prstClr val="black"/>
                </a:solidFill>
                <a:latin typeface="Lucida Sans Unicode"/>
                <a:cs typeface="2  Mitra" panose="00000400000000000000" pitchFamily="2" charset="-78"/>
              </a:rPr>
              <a:t>کد 7437زیر 2ماه-کد24106ویزیت6ماهگی-کد24107ویزیت12ماهگی-کد </a:t>
            </a:r>
            <a:r>
              <a:rPr lang="fa-IR" sz="2000" dirty="0">
                <a:solidFill>
                  <a:prstClr val="black"/>
                </a:solidFill>
                <a:latin typeface="Lucida Sans Unicode"/>
                <a:cs typeface="2  Mitra" panose="00000400000000000000" pitchFamily="2" charset="-78"/>
              </a:rPr>
              <a:t>24108ویزیت24ماهگی-کد 24109 </a:t>
            </a:r>
            <a:r>
              <a:rPr lang="fa-IR" sz="2000" dirty="0" smtClean="0">
                <a:solidFill>
                  <a:prstClr val="black"/>
                </a:solidFill>
                <a:latin typeface="Lucida Sans Unicode"/>
                <a:cs typeface="2  Mitra" panose="00000400000000000000" pitchFamily="2" charset="-78"/>
              </a:rPr>
              <a:t>ویزیت</a:t>
            </a:r>
          </a:p>
          <a:p>
            <a:pPr algn="r" rtl="1">
              <a:spcBef>
                <a:spcPts val="800"/>
              </a:spcBef>
            </a:pPr>
            <a:r>
              <a:rPr lang="fa-IR" sz="2000" dirty="0" smtClean="0">
                <a:solidFill>
                  <a:prstClr val="black"/>
                </a:solidFill>
                <a:latin typeface="Lucida Sans Unicode"/>
                <a:cs typeface="2  Mitra" panose="00000400000000000000" pitchFamily="2" charset="-78"/>
              </a:rPr>
              <a:t> </a:t>
            </a:r>
            <a:r>
              <a:rPr lang="fa-IR" sz="2000" dirty="0">
                <a:solidFill>
                  <a:prstClr val="black"/>
                </a:solidFill>
                <a:latin typeface="Lucida Sans Unicode"/>
                <a:cs typeface="2  Mitra" panose="00000400000000000000" pitchFamily="2" charset="-78"/>
              </a:rPr>
              <a:t>36ماهگی</a:t>
            </a:r>
          </a:p>
          <a:p>
            <a:pPr lvl="0" algn="r" rtl="1">
              <a:spcBef>
                <a:spcPts val="800"/>
              </a:spcBef>
            </a:pPr>
            <a:endParaRPr lang="fa-IR" sz="2000" b="1" dirty="0">
              <a:solidFill>
                <a:srgbClr val="000000"/>
              </a:solidFill>
              <a:latin typeface="Franklin Gothic Book"/>
              <a:cs typeface="2  Mitra" panose="00000400000000000000"/>
            </a:endParaRPr>
          </a:p>
          <a:p>
            <a:pPr lvl="0" algn="r" rtl="1">
              <a:spcBef>
                <a:spcPts val="800"/>
              </a:spcBef>
            </a:pPr>
            <a:r>
              <a:rPr lang="fa-IR" sz="2000" b="1" dirty="0">
                <a:solidFill>
                  <a:schemeClr val="accent2"/>
                </a:solidFill>
                <a:latin typeface="Franklin Gothic Book"/>
                <a:cs typeface="2  Mitra" panose="00000400000000000000"/>
              </a:rPr>
              <a:t>**نحوه استخراج پوشش کودکان:</a:t>
            </a:r>
          </a:p>
          <a:p>
            <a:pPr lvl="0" algn="r" rtl="1">
              <a:spcBef>
                <a:spcPts val="800"/>
              </a:spcBef>
            </a:pP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/>
              </a:rPr>
              <a:t>تعداد مراقبت های انجام شده در گروه سنی مورد نظر/ تعداد کودکان در همان بازه سنی وزمانی*</a:t>
            </a: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100</a:t>
            </a:r>
          </a:p>
          <a:p>
            <a:pPr lvl="0" algn="r" rtl="1">
              <a:spcBef>
                <a:spcPts val="800"/>
              </a:spcBef>
            </a:pPr>
            <a:r>
              <a:rPr lang="fa-IR" sz="2000" b="1" dirty="0">
                <a:solidFill>
                  <a:schemeClr val="accent2"/>
                </a:solidFill>
                <a:latin typeface="Franklin Gothic Book"/>
                <a:cs typeface="2  Mitra" panose="00000400000000000000" pitchFamily="2" charset="-78"/>
              </a:rPr>
              <a:t>**نحوه استخراج پوشش تکامل کودکان:</a:t>
            </a:r>
          </a:p>
          <a:p>
            <a:pPr lvl="0" algn="r" rtl="1">
              <a:spcBef>
                <a:spcPts val="800"/>
              </a:spcBef>
            </a:pP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تعداد فرم های تکامل تکمیل شده در گروه سنی(60،36،24،12،6ماهگی)/تعداد کودکان در همان بازه سنی وزمانی*</a:t>
            </a:r>
            <a:r>
              <a:rPr lang="fa-IR" sz="12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100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42451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908720"/>
            <a:ext cx="7077472" cy="160794"/>
          </a:xfrm>
        </p:spPr>
        <p:txBody>
          <a:bodyPr/>
          <a:lstStyle/>
          <a:p>
            <a:r>
              <a:rPr lang="fa-IR" sz="2400" cap="all" dirty="0">
                <a:solidFill>
                  <a:schemeClr val="accent2">
                    <a:lumMod val="50000"/>
                  </a:schemeClr>
                </a:solidFill>
                <a:latin typeface="2  Mitra" panose="00000400000000000000"/>
                <a:cs typeface="2  Titr" panose="00000700000000000000" pitchFamily="2" charset="-78"/>
              </a:rPr>
              <a:t>مسیر استخراج حد انتظار  و مراقبت های کودکان از سامانه سیب:</a:t>
            </a:r>
            <a:r>
              <a:rPr lang="fa-IR" cap="all" dirty="0">
                <a:solidFill>
                  <a:srgbClr val="FF0000"/>
                </a:solidFill>
                <a:latin typeface="2  Mitra" panose="00000400000000000000"/>
                <a:cs typeface="2  Mitra" panose="00000400000000000000"/>
              </a:rPr>
              <a:t/>
            </a:r>
            <a:br>
              <a:rPr lang="fa-IR" cap="all" dirty="0">
                <a:solidFill>
                  <a:srgbClr val="FF0000"/>
                </a:solidFill>
                <a:latin typeface="2  Mitra" panose="00000400000000000000"/>
                <a:cs typeface="2  Mitra" panose="00000400000000000000"/>
              </a:rPr>
            </a:b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323528" y="1844824"/>
            <a:ext cx="8373616" cy="4147865"/>
          </a:xfrm>
        </p:spPr>
        <p:txBody>
          <a:bodyPr/>
          <a:lstStyle/>
          <a:p>
            <a:pPr lvl="0" algn="ctr">
              <a:spcBef>
                <a:spcPts val="0"/>
              </a:spcBef>
            </a:pPr>
            <a:r>
              <a:rPr lang="fa-IR" sz="2400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مسیر جستجوی تعداد کودکان در سامانه     : انتخاب بازه زمانی          جستجوی پیشرفته</a:t>
            </a:r>
            <a:endParaRPr lang="en-US" sz="2400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ctr">
              <a:spcBef>
                <a:spcPts val="0"/>
              </a:spcBef>
            </a:pPr>
            <a:endParaRPr lang="en-US" sz="2000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>
              <a:lnSpc>
                <a:spcPct val="170000"/>
              </a:lnSpc>
              <a:spcBef>
                <a:spcPts val="800"/>
              </a:spcBef>
            </a:pPr>
            <a:r>
              <a:rPr lang="fa-IR" sz="2000" b="1" dirty="0">
                <a:solidFill>
                  <a:srgbClr val="000000"/>
                </a:solidFill>
                <a:latin typeface="2  Mitra"/>
                <a:cs typeface="2  Mitra" panose="00000400000000000000" pitchFamily="2" charset="-78"/>
              </a:rPr>
              <a:t>**گزارش ها        گزارش مراقبت های انجام شده          انتخاب بازه زمانی          انتخاب کد  خدمت         جستجو</a:t>
            </a:r>
          </a:p>
          <a:p>
            <a:pPr lvl="0" algn="r" rtl="1">
              <a:lnSpc>
                <a:spcPct val="170000"/>
              </a:lnSpc>
              <a:spcBef>
                <a:spcPts val="800"/>
              </a:spcBef>
            </a:pPr>
            <a:r>
              <a:rPr lang="fa-IR" sz="2000" b="1" dirty="0">
                <a:solidFill>
                  <a:srgbClr val="000000"/>
                </a:solidFill>
                <a:latin typeface="2  Mitra"/>
                <a:cs typeface="2  Mitra" panose="00000400000000000000" pitchFamily="2" charset="-78"/>
              </a:rPr>
              <a:t>از تقسیم این دو عدد و ضربدر 100 شاخص بدست می آید.</a:t>
            </a:r>
          </a:p>
          <a:p>
            <a:endParaRPr lang="fa-IR" dirty="0"/>
          </a:p>
        </p:txBody>
      </p:sp>
      <p:sp>
        <p:nvSpPr>
          <p:cNvPr id="5" name="Left Arrow 4"/>
          <p:cNvSpPr/>
          <p:nvPr/>
        </p:nvSpPr>
        <p:spPr>
          <a:xfrm>
            <a:off x="2771800" y="2060848"/>
            <a:ext cx="360040" cy="720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Left Arrow 5"/>
          <p:cNvSpPr/>
          <p:nvPr/>
        </p:nvSpPr>
        <p:spPr>
          <a:xfrm>
            <a:off x="7164288" y="2924944"/>
            <a:ext cx="216024" cy="720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Left Arrow 6"/>
          <p:cNvSpPr/>
          <p:nvPr/>
        </p:nvSpPr>
        <p:spPr>
          <a:xfrm>
            <a:off x="3995936" y="2924944"/>
            <a:ext cx="288032" cy="720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8" name="Left Arrow 7"/>
          <p:cNvSpPr/>
          <p:nvPr/>
        </p:nvSpPr>
        <p:spPr>
          <a:xfrm>
            <a:off x="1835696" y="2924944"/>
            <a:ext cx="288032" cy="720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Left Arrow 8"/>
          <p:cNvSpPr/>
          <p:nvPr/>
        </p:nvSpPr>
        <p:spPr>
          <a:xfrm>
            <a:off x="7596336" y="3429000"/>
            <a:ext cx="288032" cy="7200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9267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2800" cap="all" dirty="0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2  Titr"/>
              </a:rPr>
              <a:t>دستورالعمل ها و بسته های آموزشی:</a:t>
            </a:r>
            <a:endParaRPr lang="fa-IR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بخشنامه مکمل های کودکان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دستورالعمل چک لیست پایش برنامه سلامت کودکان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بوکلت مراقبت های ادغام یافته کودک سالم پزشک وغیر پزشک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دستورالعمل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ASQ3</a:t>
            </a: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و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SE2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دستورالعمل دارو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دستورالعمل تن سنجی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دستورالعمل نصب </a:t>
            </a:r>
            <a:r>
              <a:rPr lang="fa-IR" sz="2000" b="1" dirty="0" smtClean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قدسنج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+mj-lt"/>
              <a:buAutoNum type="arabicPeriod"/>
            </a:pPr>
            <a:r>
              <a:rPr lang="fa-IR" sz="2000" b="1" dirty="0" smtClean="0">
                <a:solidFill>
                  <a:srgbClr val="000000"/>
                </a:solidFill>
                <a:latin typeface="Calibri"/>
                <a:ea typeface="Calibri"/>
                <a:cs typeface="2  Mitra"/>
              </a:rPr>
              <a:t>دستورالعمل های مانا</a:t>
            </a:r>
            <a:endParaRPr lang="fa-IR" sz="2000" b="1" dirty="0">
              <a:solidFill>
                <a:srgbClr val="000000"/>
              </a:solidFill>
              <a:latin typeface="Calibri"/>
              <a:ea typeface="Calibri"/>
              <a:cs typeface="2  Mitra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6098351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907704" y="764704"/>
            <a:ext cx="6563072" cy="4147865"/>
          </a:xfrm>
          <a:prstGeom prst="cloudCallout">
            <a:avLst/>
          </a:prstGeom>
          <a:solidFill>
            <a:srgbClr val="FBFDE3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indent="0" algn="ctr" rtl="1">
              <a:buNone/>
            </a:pPr>
            <a:r>
              <a:rPr lang="fa-IR" sz="2400" b="1" dirty="0">
                <a:solidFill>
                  <a:schemeClr val="accent2">
                    <a:lumMod val="50000"/>
                  </a:schemeClr>
                </a:solidFill>
                <a:cs typeface="2  Titr" panose="00000700000000000000" pitchFamily="2" charset="-78"/>
              </a:rPr>
              <a:t>برنامه مانا(مراقبت های  ادغام یافته ناخوشی های اطفال)</a:t>
            </a:r>
          </a:p>
        </p:txBody>
      </p:sp>
    </p:spTree>
    <p:extLst>
      <p:ext uri="{BB962C8B-B14F-4D97-AF65-F5344CB8AC3E}">
        <p14:creationId xmlns:p14="http://schemas.microsoft.com/office/powerpoint/2010/main" val="24765672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sz="3200" cap="all" dirty="0">
                <a:solidFill>
                  <a:schemeClr val="accent2">
                    <a:lumMod val="50000"/>
                  </a:schemeClr>
                </a:solidFill>
                <a:latin typeface="Franklin Gothic Medium"/>
                <a:cs typeface="2  Titr" panose="00000700000000000000" pitchFamily="2" charset="-78"/>
              </a:rPr>
              <a:t>انتظارات برنامه</a:t>
            </a:r>
            <a:endParaRPr lang="fa-IR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79512" y="980728"/>
            <a:ext cx="8568952" cy="5040560"/>
          </a:xfrm>
        </p:spPr>
        <p:txBody>
          <a:bodyPr/>
          <a:lstStyle/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انجام مراقبت ها و پیگیری ها جهت کودک بیمار زیر 5سال بر اساس </a:t>
            </a:r>
            <a:r>
              <a:rPr lang="fa-IR" sz="1800" b="1" u="sng" dirty="0">
                <a:solidFill>
                  <a:srgbClr val="7030A0"/>
                </a:solidFill>
                <a:latin typeface="Franklin Gothic Book"/>
                <a:cs typeface="2  Mitra" panose="00000400000000000000" pitchFamily="2" charset="-78"/>
              </a:rPr>
              <a:t>بوکلت جدید مانا</a:t>
            </a:r>
            <a:endParaRPr lang="fa-IR" sz="1800" b="1" u="sng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تکمیل </a:t>
            </a:r>
            <a:r>
              <a:rPr lang="fa-IR" sz="1800" b="1" u="sng" dirty="0">
                <a:solidFill>
                  <a:srgbClr val="305A32"/>
                </a:solidFill>
                <a:latin typeface="Franklin Gothic Book"/>
                <a:cs typeface="2  Mitra" panose="00000400000000000000" pitchFamily="2" charset="-78"/>
              </a:rPr>
              <a:t>فرم ثبت مانا </a:t>
            </a: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در صورت نیاز به ارجاع کودک بیمار یا مصدوم به پزشک توسط بهورز یا مراقب </a:t>
            </a:r>
            <a:endParaRPr lang="fa-IR" sz="1800" b="1" dirty="0" smtClean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</a:pPr>
            <a:r>
              <a:rPr lang="fa-IR" sz="1800" b="1" dirty="0" smtClean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(حدانتظار برنامه 10درصد کودکان زیر 5سال)</a:t>
            </a:r>
            <a:endParaRPr lang="fa-IR" sz="18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تکمیل فرم پسخوراند ارجاع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بایگانی کلیه فرم های پس خوراند وته برگ ارجاع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در صورت نیاز به ارجاع به سطوح بالاتر درمانی،ارجاع کودک به همراه  فرم ارجاع به مرکز درمانی مجهزتر(دفتر سلامت کودکان در بیمارستان قدس قزوین)</a:t>
            </a: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در خواست دارویی مانا و مکمل های ویتامینی در صورت عدم کمبود،طبق فرمول زیر به صورت فصلی تنظیم میگردد:</a:t>
            </a:r>
          </a:p>
          <a:p>
            <a:pPr lvl="0" algn="r" rtl="1">
              <a:spcBef>
                <a:spcPts val="800"/>
              </a:spcBef>
            </a:pPr>
            <a:r>
              <a:rPr lang="fa-IR" sz="1800" b="1" dirty="0">
                <a:solidFill>
                  <a:srgbClr val="6600FF"/>
                </a:solidFill>
                <a:latin typeface="Franklin Gothic Book"/>
                <a:cs typeface="2  Mitra" panose="00000400000000000000" pitchFamily="2" charset="-78"/>
              </a:rPr>
              <a:t>10تا 30%مصرفی+موجودی-مصرفی یک دوره زمانی گذشته=براورد</a:t>
            </a:r>
          </a:p>
          <a:p>
            <a:pPr lvl="0" algn="r" rtl="1">
              <a:spcBef>
                <a:spcPts val="800"/>
              </a:spcBef>
            </a:pPr>
            <a:endParaRPr lang="fa-IR" sz="1800" b="1" dirty="0">
              <a:solidFill>
                <a:srgbClr val="00B05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r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ثبت روزانه تعداد داروهای مصرف شده در برنامه در دفتر دارویی</a:t>
            </a:r>
            <a:endParaRPr lang="fa-IR" sz="1800" b="1" dirty="0">
              <a:solidFill>
                <a:srgbClr val="000000"/>
              </a:solidFill>
              <a:latin typeface="Franklin Gothic Book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170684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0"/>
          </p:nvPr>
        </p:nvSpPr>
        <p:spPr>
          <a:xfrm>
            <a:off x="1259632" y="620688"/>
            <a:ext cx="7283152" cy="4147865"/>
          </a:xfrm>
          <a:prstGeom prst="cloudCallout">
            <a:avLst>
              <a:gd name="adj1" fmla="val -55516"/>
              <a:gd name="adj2" fmla="val 48057"/>
            </a:avLst>
          </a:prstGeom>
          <a:solidFill>
            <a:srgbClr val="FBFDE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 anchor="ctr"/>
          <a:lstStyle/>
          <a:p>
            <a:pPr marL="0" indent="0" algn="ctr">
              <a:buNone/>
            </a:pPr>
            <a:r>
              <a:rPr lang="fa-IR" sz="3200" b="1" dirty="0">
                <a:solidFill>
                  <a:schemeClr val="accent2">
                    <a:lumMod val="75000"/>
                  </a:schemeClr>
                </a:solidFill>
              </a:rPr>
              <a:t>برنامه جامع رشد و تکامل همه جانبه کودکان</a:t>
            </a:r>
          </a:p>
        </p:txBody>
      </p:sp>
    </p:spTree>
    <p:extLst>
      <p:ext uri="{BB962C8B-B14F-4D97-AF65-F5344CB8AC3E}">
        <p14:creationId xmlns:p14="http://schemas.microsoft.com/office/powerpoint/2010/main" val="367319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2800" cap="all" dirty="0">
                <a:solidFill>
                  <a:schemeClr val="accent2">
                    <a:lumMod val="75000"/>
                  </a:schemeClr>
                </a:solidFill>
                <a:latin typeface="Franklin Gothic Medium"/>
                <a:cs typeface="2  Titr" pitchFamily="2" charset="-78"/>
              </a:rPr>
              <a:t>انتظارات برنامه تکامل از پزشکان و تیم سلامت : </a:t>
            </a:r>
            <a:endParaRPr lang="fa-IR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79512" y="1069514"/>
            <a:ext cx="8640960" cy="5023782"/>
          </a:xfrm>
        </p:spPr>
        <p:txBody>
          <a:bodyPr/>
          <a:lstStyle/>
          <a:p>
            <a:pPr marL="285750" lvl="0" indent="-28575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تکمیل پرسشنامه ی تکامل 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ASQ3 SE2</a:t>
            </a: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برای کلیه کودکان </a:t>
            </a:r>
            <a:r>
              <a:rPr lang="fa-IR" sz="2000" b="1" dirty="0" smtClean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6ماهه،12ماهه،24ماهه،36ماهه،60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</a:pPr>
            <a:r>
              <a:rPr lang="fa-IR" sz="2000" b="1" dirty="0" smtClean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ماهه </a:t>
            </a:r>
            <a:endParaRPr lang="fa-IR" sz="2000" b="1" dirty="0">
              <a:solidFill>
                <a:srgbClr val="000000"/>
              </a:solidFill>
              <a:latin typeface="Calibri"/>
              <a:ea typeface="Calibri"/>
              <a:cs typeface="2  Mitra" pitchFamily="2" charset="-78"/>
            </a:endParaRPr>
          </a:p>
          <a:p>
            <a:pPr marL="285750" lvl="0" indent="-28575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برای کلیه کودکانی که در مراقبت های دوره ای کودک سالم طبق ارزیابی تکامل بوکلت </a:t>
            </a:r>
            <a:r>
              <a:rPr lang="fa-IR" sz="2000" b="1" dirty="0" smtClean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در</a:t>
            </a:r>
          </a:p>
          <a:p>
            <a:pPr lvl="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</a:pPr>
            <a:r>
              <a:rPr lang="fa-IR" sz="2000" b="1" dirty="0" smtClean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 </a:t>
            </a: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48،18،9،2ماهگی در طبقه بندی </a:t>
            </a:r>
            <a:r>
              <a:rPr lang="fa-IR" sz="2000" b="1" u="sng" dirty="0">
                <a:solidFill>
                  <a:srgbClr val="6600FF"/>
                </a:solidFill>
                <a:latin typeface="Calibri"/>
                <a:ea typeface="Calibri"/>
                <a:cs typeface="2  Mitra" pitchFamily="2" charset="-78"/>
              </a:rPr>
              <a:t>نیازمند بررسی بیشتر از نظر تکامل </a:t>
            </a: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قرار می گیرند</a:t>
            </a:r>
          </a:p>
          <a:p>
            <a:pPr marL="285750" lvl="0" indent="-28575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تکمیل 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ASQ </a:t>
            </a: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در سنین 2ماهه،9ماهه،18ماهه،48 ماهگی برای </a:t>
            </a:r>
            <a:r>
              <a:rPr lang="fa-IR" sz="2000" b="1" u="sng" dirty="0">
                <a:solidFill>
                  <a:srgbClr val="6600FF"/>
                </a:solidFill>
                <a:latin typeface="Calibri"/>
                <a:ea typeface="Calibri"/>
                <a:cs typeface="2  Mitra" pitchFamily="2" charset="-78"/>
              </a:rPr>
              <a:t>کلیه کودکان پرخطر </a:t>
            </a: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علاوه بر سنین روتین</a:t>
            </a:r>
          </a:p>
          <a:p>
            <a:pPr marL="285750" lvl="0" indent="-28575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تکمیل پرسشنامه توسط والدین و عودت به واحد حداکثر تا یک هفته</a:t>
            </a:r>
          </a:p>
          <a:p>
            <a:pPr marL="285750" lvl="0" indent="-285750" algn="just" rtl="1" fontAlgn="auto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امتیاز دهی و جمع بندی پرسشنامه طبق نقاط برش در صورت نیاز ارجاع به مرکز تکامل</a:t>
            </a: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358311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sz="2400" dirty="0">
                <a:solidFill>
                  <a:schemeClr val="accent2">
                    <a:lumMod val="75000"/>
                  </a:schemeClr>
                </a:solidFill>
                <a:latin typeface="Calibri"/>
                <a:ea typeface="Calibri"/>
                <a:cs typeface="2  Titr" panose="00000700000000000000" pitchFamily="2" charset="-78"/>
              </a:rPr>
              <a:t>نکات در هنگام ارجاع کودک در حیطه­های تکاملی:</a:t>
            </a:r>
            <a:endParaRPr lang="fa-IR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07504" y="1069514"/>
            <a:ext cx="8712968" cy="4807758"/>
          </a:xfrm>
        </p:spPr>
        <p:txBody>
          <a:bodyPr/>
          <a:lstStyle/>
          <a:p>
            <a:pPr marL="285750" lvl="0" indent="-285750" algn="justLow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در صورت نیاز به ارجاع کودک طبق امتیاز حیطه­های تکاملی در پرسشنامه 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ASQ3 SE2</a:t>
            </a: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 ، حتما راستی­آزمایی </a:t>
            </a:r>
            <a:endParaRPr lang="fa-IR" sz="2000" dirty="0" smtClean="0">
              <a:solidFill>
                <a:srgbClr val="000000"/>
              </a:solidFill>
              <a:latin typeface="Calibri"/>
              <a:ea typeface="Calibri"/>
              <a:cs typeface="2  Mitra" panose="00000400000000000000" pitchFamily="2" charset="-78"/>
            </a:endParaRPr>
          </a:p>
          <a:p>
            <a:pPr lvl="0" algn="justLow" rtl="1" fontAlgn="auto">
              <a:spcBef>
                <a:spcPts val="800"/>
              </a:spcBef>
              <a:spcAft>
                <a:spcPts val="0"/>
              </a:spcAft>
            </a:pPr>
            <a:r>
              <a:rPr lang="fa-IR" sz="2000" dirty="0" smtClean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پاسخ </a:t>
            </a: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سؤالات صورت پذیرد و پس از آن طبق دستورالعمل </a:t>
            </a:r>
            <a:r>
              <a:rPr lang="en-US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ASQ3 SE2</a:t>
            </a: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 و بدون اعمال نظر شخصی، کودک حتما </a:t>
            </a:r>
            <a:r>
              <a:rPr lang="fa-IR" sz="2000" dirty="0" smtClean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به</a:t>
            </a:r>
          </a:p>
          <a:p>
            <a:pPr algn="justLow" rtl="1">
              <a:spcBef>
                <a:spcPts val="800"/>
              </a:spcBef>
            </a:pPr>
            <a:r>
              <a:rPr lang="fa-IR" sz="2000" dirty="0" smtClean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 </a:t>
            </a:r>
            <a:r>
              <a:rPr lang="fa-IR" sz="2000" dirty="0">
                <a:solidFill>
                  <a:srgbClr val="6600FF"/>
                </a:solidFill>
                <a:latin typeface="Calibri"/>
                <a:ea typeface="Calibri"/>
                <a:cs typeface="2  Mitra" panose="00000400000000000000" pitchFamily="2" charset="-78"/>
              </a:rPr>
              <a:t>مرکز تخصصی رشد و تکامل (شماره </a:t>
            </a:r>
            <a:r>
              <a:rPr lang="fa-IR" sz="2000" dirty="0" smtClean="0">
                <a:solidFill>
                  <a:srgbClr val="6600FF"/>
                </a:solidFill>
                <a:latin typeface="Calibri"/>
                <a:ea typeface="Calibri"/>
                <a:cs typeface="2  Mitra" panose="00000400000000000000" pitchFamily="2" charset="-78"/>
              </a:rPr>
              <a:t>تماس</a:t>
            </a:r>
            <a:r>
              <a:rPr lang="fa-IR" sz="2000" dirty="0">
                <a:solidFill>
                  <a:srgbClr val="6600FF"/>
                </a:solidFill>
                <a:latin typeface="Calibri"/>
                <a:ea typeface="Calibri"/>
                <a:cs typeface="2  Mitra" panose="00000400000000000000" pitchFamily="2" charset="-78"/>
              </a:rPr>
              <a:t>33344410) </a:t>
            </a: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ارجاع شود.</a:t>
            </a:r>
          </a:p>
          <a:p>
            <a:pPr lvl="0" algn="justLow" rtl="1" fontAlgn="auto">
              <a:spcBef>
                <a:spcPts val="800"/>
              </a:spcBef>
              <a:spcAft>
                <a:spcPts val="0"/>
              </a:spcAft>
            </a:pPr>
            <a:endParaRPr lang="fa-IR" sz="2000" dirty="0">
              <a:solidFill>
                <a:srgbClr val="6600FF"/>
              </a:solidFill>
              <a:latin typeface="Calibri"/>
              <a:ea typeface="Calibri"/>
              <a:cs typeface="2  Mitra" panose="00000400000000000000" pitchFamily="2" charset="-78"/>
            </a:endParaRPr>
          </a:p>
          <a:p>
            <a:pPr marL="285750" lvl="0" indent="-285750" algn="justLow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dirty="0" smtClean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ارجاع </a:t>
            </a: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به صورت تکمیل 2 برگه ارجاع (یک عدد جهت بایگانی) و پس از مراجعه کودک، پیگیری جهت دریافت پس خوراند متخصص کودکان با مهر و امضاء صورت پذیرد. </a:t>
            </a:r>
          </a:p>
          <a:p>
            <a:pPr marL="285750" lvl="0" indent="-285750" algn="justLow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جهت ارجاع مشکل کودک در موارد کلی، لازم است ابتدا هماهنگی تلفنی توسط مراقب سلامت/بهورز با </a:t>
            </a:r>
            <a:r>
              <a:rPr lang="fa-IR" sz="2000" dirty="0" smtClean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مرکز</a:t>
            </a:r>
          </a:p>
          <a:p>
            <a:pPr lvl="0" algn="justLow" rtl="1" fontAlgn="auto">
              <a:spcBef>
                <a:spcPts val="800"/>
              </a:spcBef>
              <a:spcAft>
                <a:spcPts val="0"/>
              </a:spcAft>
            </a:pPr>
            <a:r>
              <a:rPr lang="fa-IR" sz="2000" dirty="0" smtClean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 </a:t>
            </a: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تکامل صورت گیرد.(در هر صورت نوبت ها توسط مراقب سلامت/ بهورز گرفته می شود)</a:t>
            </a:r>
          </a:p>
          <a:p>
            <a:pPr marL="285750" lvl="0" indent="-285750" algn="justLow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کودکان 60 ماهه و بیشتر در زمینه تکامل، مستقیما به </a:t>
            </a:r>
            <a:r>
              <a:rPr lang="fa-IR" sz="2000" dirty="0">
                <a:solidFill>
                  <a:srgbClr val="6600FF"/>
                </a:solidFill>
                <a:latin typeface="Calibri"/>
                <a:ea typeface="Calibri"/>
                <a:cs typeface="2  Mitra" panose="00000400000000000000" pitchFamily="2" charset="-78"/>
              </a:rPr>
              <a:t>دفتر سلامت کودکان(شماره تماس33369421)  </a:t>
            </a: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ارجاع شوند.</a:t>
            </a:r>
          </a:p>
          <a:p>
            <a:pPr marL="285750" lvl="0" indent="-285750" algn="justLow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dirty="0">
                <a:solidFill>
                  <a:srgbClr val="000000"/>
                </a:solidFill>
                <a:latin typeface="Calibri"/>
                <a:ea typeface="Calibri"/>
                <a:cs typeface="2  Mitra" panose="00000400000000000000" pitchFamily="2" charset="-78"/>
              </a:rPr>
              <a:t>به مادر توصیه شود، چند روز قبل از نوبت تست بیلی، اگر کودک بیمار است یا به هر دلیل نمی­توانند مراجعه نماید، به مرکز تکامل اطلاع دهد. </a:t>
            </a:r>
            <a:endParaRPr lang="en-US" sz="2000" dirty="0">
              <a:solidFill>
                <a:srgbClr val="000000"/>
              </a:solidFill>
              <a:latin typeface="Calibri"/>
              <a:ea typeface="Calibri"/>
              <a:cs typeface="2  Mitra" panose="00000400000000000000" pitchFamily="2" charset="-78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1753224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sz="2400" cap="all" dirty="0">
                <a:solidFill>
                  <a:schemeClr val="accent2">
                    <a:lumMod val="75000"/>
                  </a:schemeClr>
                </a:solidFill>
                <a:latin typeface="Franklin Gothic Medium"/>
                <a:cs typeface="2  Titr" pitchFamily="2" charset="-78"/>
              </a:rPr>
              <a:t>شاخص های  برنامه تکامل</a:t>
            </a:r>
            <a:endParaRPr lang="fa-IR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539552" y="1844824"/>
            <a:ext cx="8604448" cy="4147865"/>
          </a:xfrm>
        </p:spPr>
        <p:txBody>
          <a:bodyPr/>
          <a:lstStyle/>
          <a:p>
            <a:pPr lvl="0" algn="r"/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itchFamily="2" charset="-78"/>
                <a:sym typeface="Wingdings 2"/>
              </a:rPr>
              <a:t>درصد تکمیل پرسشنامه تکامل </a:t>
            </a:r>
            <a:r>
              <a:rPr lang="fa-IR" sz="2000" b="1" dirty="0" smtClean="0">
                <a:solidFill>
                  <a:srgbClr val="000000"/>
                </a:solidFill>
                <a:latin typeface="Franklin Gothic Book"/>
                <a:cs typeface="2  Mitra" pitchFamily="2" charset="-78"/>
                <a:sym typeface="Wingdings 2"/>
              </a:rPr>
              <a:t>6ماهگی(کد7890)،12ماهگی(کد7247)،24ماهگی(کد7889)،</a:t>
            </a:r>
          </a:p>
          <a:p>
            <a:pPr lvl="0" algn="r"/>
            <a:endParaRPr lang="fa-IR" sz="2000" b="1" dirty="0" smtClean="0">
              <a:solidFill>
                <a:srgbClr val="000000"/>
              </a:solidFill>
              <a:latin typeface="Franklin Gothic Book"/>
              <a:cs typeface="2  Mitra" pitchFamily="2" charset="-78"/>
              <a:sym typeface="Wingdings 2"/>
            </a:endParaRPr>
          </a:p>
          <a:p>
            <a:pPr lvl="0" algn="r"/>
            <a:r>
              <a:rPr lang="fa-IR" sz="2000" b="1" dirty="0" smtClean="0">
                <a:solidFill>
                  <a:srgbClr val="000000"/>
                </a:solidFill>
                <a:latin typeface="Franklin Gothic Book"/>
                <a:cs typeface="2  Mitra" pitchFamily="2" charset="-78"/>
                <a:sym typeface="Wingdings 2"/>
              </a:rPr>
              <a:t>36ماهگی(کد7888) ،60ماهگی(کد7887)</a:t>
            </a:r>
            <a:endParaRPr lang="fa-IR" sz="2000" b="1" dirty="0" smtClean="0">
              <a:solidFill>
                <a:srgbClr val="000000"/>
              </a:solidFill>
              <a:latin typeface="Franklin Gothic Book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541749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648" y="0"/>
            <a:ext cx="7740352" cy="1069514"/>
          </a:xfrm>
        </p:spPr>
        <p:txBody>
          <a:bodyPr/>
          <a:lstStyle/>
          <a:p>
            <a:pPr algn="r"/>
            <a:r>
              <a:rPr lang="fa-IR" sz="2800" cap="all" dirty="0">
                <a:solidFill>
                  <a:schemeClr val="accent2">
                    <a:lumMod val="75000"/>
                  </a:schemeClr>
                </a:solidFill>
                <a:latin typeface="BTitrBold"/>
                <a:cs typeface="2  Titr" panose="00000700000000000000" pitchFamily="2" charset="-78"/>
              </a:rPr>
              <a:t>راهنمای ثبت نمودار رشد شیرخواران نارس پس از ترخیص از بیمارستان:</a:t>
            </a:r>
            <a:endParaRPr lang="fa-IR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395536" y="1844825"/>
            <a:ext cx="8496944" cy="3888432"/>
          </a:xfrm>
        </p:spPr>
        <p:txBody>
          <a:bodyPr/>
          <a:lstStyle/>
          <a:p>
            <a:pPr lvl="0" algn="just" rtl="1">
              <a:spcBef>
                <a:spcPts val="800"/>
              </a:spcBef>
            </a:pP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برای بررسی وزن، قد و دور سر شیرخوارانی که با سن بارداری کمتر از 37 هفته به دنیا آمده اند، پس از ترخیص، از منحنی های</a:t>
            </a:r>
            <a:r>
              <a:rPr lang="en-US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-Intergrowth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st21 </a:t>
            </a: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استفاده شود.</a:t>
            </a:r>
          </a:p>
          <a:p>
            <a:pPr lvl="0" algn="just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این منحنیها برای شیرخوارانی که با سن بارداری 28 تا 36 هفته به دنیا آمده اند مورد استفاده قرار میگیرند.</a:t>
            </a:r>
          </a:p>
          <a:p>
            <a:pPr lvl="0" algn="just" rtl="1" fontAlgn="auto">
              <a:spcBef>
                <a:spcPts val="8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آخرین سن تقویمی که این نمودارها برای شیرخوار استفاده می شوند بر حسب سن بارداری </a:t>
            </a:r>
            <a:r>
              <a:rPr lang="fa-IR" sz="2000" b="1" dirty="0" smtClean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و </a:t>
            </a: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در جدول شماره 1 نوشته شده است و پس از رسیدن به آخرین سن منحنی های </a:t>
            </a:r>
            <a:endParaRPr lang="fa-IR" sz="2000" b="1" dirty="0" smtClean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pPr lvl="0" algn="just" rtl="1" fontAlgn="auto">
              <a:spcBef>
                <a:spcPts val="800"/>
              </a:spcBef>
              <a:spcAft>
                <a:spcPts val="0"/>
              </a:spcAft>
            </a:pPr>
            <a:r>
              <a:rPr lang="en-US" sz="2000" dirty="0" smtClean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Intergrowth-21st </a:t>
            </a: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برای پایش رشد کودک از نمودارهای معمول کودک سالم منحنی </a:t>
            </a:r>
            <a:r>
              <a:rPr lang="fa-IR" sz="2000" b="1" dirty="0" smtClean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های</a:t>
            </a:r>
          </a:p>
          <a:p>
            <a:pPr lvl="0" algn="just" rtl="1" fontAlgn="auto">
              <a:spcBef>
                <a:spcPts val="800"/>
              </a:spcBef>
              <a:spcAft>
                <a:spcPts val="0"/>
              </a:spcAft>
            </a:pPr>
            <a:r>
              <a:rPr lang="fa-IR" sz="2000" b="1" dirty="0" smtClean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MGRS) </a:t>
            </a:r>
            <a:r>
              <a:rPr lang="fa-IR" sz="2000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) سازمان</a:t>
            </a:r>
            <a:r>
              <a:rPr lang="fa-IR" sz="2000" b="1" dirty="0">
                <a:solidFill>
                  <a:srgbClr val="000000"/>
                </a:solidFill>
                <a:latin typeface="Franklin Gothic Book"/>
                <a:cs typeface="2  Mitra" panose="00000400000000000000" pitchFamily="2" charset="-78"/>
              </a:rPr>
              <a:t>جهانی بهداشت استفاده شود.</a:t>
            </a:r>
            <a:endParaRPr lang="en-US" sz="2000" b="1" dirty="0">
              <a:solidFill>
                <a:srgbClr val="000000"/>
              </a:solidFill>
              <a:latin typeface="Franklin Gothic Book"/>
              <a:cs typeface="2  Mitra" panose="00000400000000000000" pitchFamily="2" charset="-78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7744801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fa-IR" dirty="0">
                <a:solidFill>
                  <a:srgbClr val="000000"/>
                </a:solidFill>
                <a:latin typeface="Franklin Gothic Book"/>
                <a:cs typeface="2  Titr" panose="00000700000000000000" pitchFamily="2" charset="-78"/>
              </a:rPr>
              <a:t/>
            </a:r>
            <a:br>
              <a:rPr lang="fa-IR" dirty="0">
                <a:solidFill>
                  <a:srgbClr val="000000"/>
                </a:solidFill>
                <a:latin typeface="Franklin Gothic Book"/>
                <a:cs typeface="2  Titr" panose="00000700000000000000" pitchFamily="2" charset="-78"/>
              </a:rPr>
            </a:br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476672"/>
            <a:ext cx="8208912" cy="1252736"/>
          </a:xfrm>
        </p:spPr>
        <p:txBody>
          <a:bodyPr/>
          <a:lstStyle/>
          <a:p>
            <a:pPr algn="ctr" rtl="1"/>
            <a:r>
              <a:rPr lang="fa-IR" dirty="0" smtClean="0">
                <a:solidFill>
                  <a:srgbClr val="000000"/>
                </a:solidFill>
                <a:latin typeface="Franklin Gothic Book"/>
                <a:cs typeface="2  Titr" panose="00000700000000000000" pitchFamily="2" charset="-78"/>
              </a:rPr>
              <a:t>جدول 1 : چگونگی استفاده از منحنی های شیرخوران نارس</a:t>
            </a:r>
            <a:endParaRPr lang="fa-IR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002402420"/>
              </p:ext>
            </p:extLst>
          </p:nvPr>
        </p:nvGraphicFramePr>
        <p:xfrm>
          <a:off x="1403648" y="1772817"/>
          <a:ext cx="6984776" cy="4178713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3492388"/>
                <a:gridCol w="3492388"/>
              </a:tblGrid>
              <a:tr h="886873">
                <a:tc>
                  <a:txBody>
                    <a:bodyPr/>
                    <a:lstStyle/>
                    <a:p>
                      <a:pPr algn="ctr"/>
                      <a:r>
                        <a:rPr lang="fa-IR" sz="1800" u="none" strike="noStrike" kern="1200" baseline="0" dirty="0" smtClean="0"/>
                        <a:t>سن بارداری(هفته)</a:t>
                      </a:r>
                      <a:endParaRPr lang="fa-IR" sz="1800" b="1" i="0" u="none" strike="noStrike" kern="1200" baseline="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800" u="none" strike="noStrike" kern="1200" baseline="0" dirty="0" smtClean="0"/>
                        <a:t>آخرین سن تقویمی برای استفاده از</a:t>
                      </a:r>
                    </a:p>
                    <a:p>
                      <a:pPr algn="ctr"/>
                      <a:r>
                        <a:rPr lang="fa-IR" sz="1800" u="none" strike="noStrike" kern="1200" baseline="0" dirty="0" smtClean="0"/>
                        <a:t>منحنی</a:t>
                      </a:r>
                      <a:r>
                        <a:rPr lang="en-US" sz="1800" u="none" strike="noStrike" kern="1200" baseline="0" dirty="0" smtClean="0"/>
                        <a:t>Intergrowth</a:t>
                      </a:r>
                      <a:r>
                        <a:rPr lang="fa-IR" sz="1800" u="none" strike="noStrike" kern="1200" baseline="0" dirty="0" smtClean="0"/>
                        <a:t>-21</a:t>
                      </a:r>
                      <a:endParaRPr lang="fa-IR" dirty="0"/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28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9 ماه و صفر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29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8 ماه و 21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30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8 ماه و 14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31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8 ماه و 7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32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8 ماه و صفر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33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7 ماه و 21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34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u="none" strike="noStrike" kern="1200" baseline="0" dirty="0" smtClean="0"/>
                        <a:t>7 ماه و 14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35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7 ماه و 7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  <a:tr h="349508"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36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7 ماه و صفر روز</a:t>
                      </a:r>
                      <a:endParaRPr lang="fa-IR" b="0" dirty="0">
                        <a:cs typeface="2  Mitra" panose="00000400000000000000" pitchFamily="2" charset="-78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08724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611560" y="1844824"/>
            <a:ext cx="8085584" cy="4147865"/>
          </a:xfrm>
        </p:spPr>
        <p:txBody>
          <a:bodyPr/>
          <a:lstStyle/>
          <a:p>
            <a:pPr algn="r" fontAlgn="auto">
              <a:spcAft>
                <a:spcPts val="0"/>
              </a:spcAft>
            </a:pPr>
            <a:r>
              <a:rPr lang="fa-IR" sz="2400" dirty="0" smtClean="0">
                <a:cs typeface="2  Mitra" panose="00000400000000000000" pitchFamily="2" charset="-78"/>
              </a:rPr>
              <a:t>برای </a:t>
            </a:r>
            <a:r>
              <a:rPr lang="fa-IR" sz="2400" dirty="0">
                <a:cs typeface="2  Mitra" panose="00000400000000000000" pitchFamily="2" charset="-78"/>
              </a:rPr>
              <a:t>استفاده از نمودار پایش رشد کودک سالم </a:t>
            </a:r>
            <a:r>
              <a:rPr lang="fa-IR" sz="2400" dirty="0" smtClean="0">
                <a:cs typeface="2  Mitra" panose="00000400000000000000" pitchFamily="2" charset="-78"/>
              </a:rPr>
              <a:t>،</a:t>
            </a:r>
            <a:r>
              <a:rPr lang="fa-IR" sz="2400" dirty="0">
                <a:cs typeface="2  Mitra" panose="00000400000000000000" pitchFamily="2" charset="-78"/>
              </a:rPr>
              <a:t>دور سر تا رسیدن کودک به سن تقویمی 18 ماهگی، وزن تا 24ماهگی و قد تا </a:t>
            </a:r>
            <a:r>
              <a:rPr lang="fa-IR" sz="2400" dirty="0" smtClean="0">
                <a:cs typeface="2  Mitra" panose="00000400000000000000" pitchFamily="2" charset="-78"/>
              </a:rPr>
              <a:t>40 </a:t>
            </a:r>
            <a:r>
              <a:rPr lang="fa-IR" sz="2400" dirty="0">
                <a:cs typeface="2  Mitra" panose="00000400000000000000" pitchFamily="2" charset="-78"/>
              </a:rPr>
              <a:t>ماهگی سن اصلاح شده محاسبه شود. با کم کردن </a:t>
            </a:r>
            <a:endParaRPr lang="fa-IR" sz="2400" dirty="0" smtClean="0">
              <a:cs typeface="2  Mitra" panose="00000400000000000000" pitchFamily="2" charset="-78"/>
            </a:endParaRPr>
          </a:p>
          <a:p>
            <a:pPr algn="r" fontAlgn="auto">
              <a:spcAft>
                <a:spcPts val="0"/>
              </a:spcAft>
            </a:pPr>
            <a:r>
              <a:rPr lang="fa-IR" sz="2400" dirty="0" smtClean="0">
                <a:cs typeface="2  Mitra" panose="00000400000000000000" pitchFamily="2" charset="-78"/>
              </a:rPr>
              <a:t>تعداد </a:t>
            </a:r>
            <a:r>
              <a:rPr lang="fa-IR" sz="2400" dirty="0">
                <a:cs typeface="2  Mitra" panose="00000400000000000000" pitchFamily="2" charset="-78"/>
              </a:rPr>
              <a:t>هفته های نارسی (فاصله سن حاملگی از 40 </a:t>
            </a:r>
            <a:r>
              <a:rPr lang="fa-IR" sz="2400" dirty="0" smtClean="0">
                <a:cs typeface="2  Mitra" panose="00000400000000000000" pitchFamily="2" charset="-78"/>
              </a:rPr>
              <a:t>هفته)از </a:t>
            </a:r>
            <a:r>
              <a:rPr lang="fa-IR" sz="2400" dirty="0">
                <a:cs typeface="2  Mitra" panose="00000400000000000000" pitchFamily="2" charset="-78"/>
              </a:rPr>
              <a:t>سن تقویمی کودک، سنی که </a:t>
            </a:r>
            <a:endParaRPr lang="fa-IR" sz="2400" dirty="0" smtClean="0">
              <a:cs typeface="2  Mitra" panose="00000400000000000000" pitchFamily="2" charset="-78"/>
            </a:endParaRPr>
          </a:p>
          <a:p>
            <a:pPr algn="r" fontAlgn="auto">
              <a:spcAft>
                <a:spcPts val="0"/>
              </a:spcAft>
            </a:pPr>
            <a:r>
              <a:rPr lang="fa-IR" sz="2400" dirty="0" smtClean="0">
                <a:cs typeface="2  Mitra" panose="00000400000000000000" pitchFamily="2" charset="-78"/>
              </a:rPr>
              <a:t>حاصل </a:t>
            </a:r>
            <a:r>
              <a:rPr lang="fa-IR" sz="2400" dirty="0">
                <a:cs typeface="2  Mitra" panose="00000400000000000000" pitchFamily="2" charset="-78"/>
              </a:rPr>
              <a:t>می شود سن اصلاح شده </a:t>
            </a:r>
            <a:r>
              <a:rPr lang="fa-IR" sz="2400" dirty="0" smtClean="0">
                <a:cs typeface="2  Mitra" panose="00000400000000000000" pitchFamily="2" charset="-78"/>
              </a:rPr>
              <a:t>است.</a:t>
            </a:r>
          </a:p>
          <a:p>
            <a:pPr algn="r" fontAlgn="auto">
              <a:spcAft>
                <a:spcPts val="0"/>
              </a:spcAft>
            </a:pPr>
            <a:endParaRPr lang="fa-IR" sz="2400" dirty="0">
              <a:cs typeface="2  Mitra" panose="00000400000000000000" pitchFamily="2" charset="-78"/>
            </a:endParaRPr>
          </a:p>
          <a:p>
            <a:pPr marL="0" lvl="1" indent="0">
              <a:buNone/>
            </a:pPr>
            <a:r>
              <a:rPr lang="fa-IR" sz="1800" b="1" dirty="0">
                <a:solidFill>
                  <a:srgbClr val="000000"/>
                </a:solidFill>
                <a:latin typeface="Franklin Gothic Book"/>
              </a:rPr>
              <a:t>4</a:t>
            </a:r>
            <a:r>
              <a:rPr lang="fa-IR" sz="1800" b="1" dirty="0">
                <a:solidFill>
                  <a:schemeClr val="accent6">
                    <a:lumMod val="75000"/>
                  </a:schemeClr>
                </a:solidFill>
                <a:latin typeface="Franklin Gothic Book"/>
              </a:rPr>
              <a:t>/ (سن تقویمی به ماه سن بارداری به هفته - 40) = سن اصلاح شده برای ثبت در </a:t>
            </a:r>
            <a:r>
              <a:rPr lang="fa-IR" sz="1800" b="1" dirty="0" smtClean="0">
                <a:solidFill>
                  <a:schemeClr val="accent6">
                    <a:lumMod val="75000"/>
                  </a:schemeClr>
                </a:solidFill>
                <a:latin typeface="Franklin Gothic Book"/>
              </a:rPr>
              <a:t>منحنی</a:t>
            </a:r>
            <a:r>
              <a:rPr lang="en-US" sz="1800" b="1" dirty="0">
                <a:solidFill>
                  <a:schemeClr val="accent6">
                    <a:lumMod val="75000"/>
                  </a:schemeClr>
                </a:solidFill>
                <a:latin typeface="Franklin Gothic Book"/>
              </a:rPr>
              <a:t> MGRS</a:t>
            </a:r>
            <a:endParaRPr lang="fa-IR" sz="1800" b="1" dirty="0">
              <a:solidFill>
                <a:schemeClr val="accent6">
                  <a:lumMod val="75000"/>
                </a:schemeClr>
              </a:solidFill>
              <a:latin typeface="Franklin Gothic Book"/>
            </a:endParaRPr>
          </a:p>
          <a:p>
            <a:pPr algn="l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787509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80528" y="0"/>
            <a:ext cx="9324528" cy="1556792"/>
          </a:xfrm>
        </p:spPr>
        <p:txBody>
          <a:bodyPr/>
          <a:lstStyle/>
          <a:p>
            <a:pPr algn="ctr"/>
            <a:r>
              <a:rPr lang="fa-IR" sz="2800" cap="all" dirty="0">
                <a:solidFill>
                  <a:schemeClr val="accent2">
                    <a:lumMod val="50000"/>
                  </a:schemeClr>
                </a:solidFill>
                <a:latin typeface="Franklin Gothic Medium"/>
                <a:cs typeface="2  Titr" pitchFamily="2" charset="-78"/>
              </a:rPr>
              <a:t>نحوه محاسبه شاخص ها</a:t>
            </a:r>
            <a:endParaRPr lang="fa-IR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259338079"/>
              </p:ext>
            </p:extLst>
          </p:nvPr>
        </p:nvGraphicFramePr>
        <p:xfrm>
          <a:off x="179511" y="1844674"/>
          <a:ext cx="8518402" cy="2520429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4259201"/>
                <a:gridCol w="4259201"/>
              </a:tblGrid>
              <a:tr h="12356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شاخص</a:t>
                      </a:r>
                      <a:r>
                        <a:rPr lang="fa-IR" sz="18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 ها</a:t>
                      </a:r>
                      <a:endParaRPr lang="en-US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Arial"/>
                        </a:rPr>
                        <a:t>نحوه محاسبه</a:t>
                      </a:r>
                      <a:endParaRPr lang="en-US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</a:tr>
              <a:tr h="12847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در سنین (6و12و24و36و60ماهگی)</a:t>
                      </a:r>
                      <a:r>
                        <a:rPr lang="en-US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ASQ</a:t>
                      </a:r>
                      <a:r>
                        <a:rPr lang="ar-SA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 </a:t>
                      </a:r>
                      <a:r>
                        <a:rPr lang="fa-I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درصد</a:t>
                      </a:r>
                      <a:r>
                        <a:rPr lang="fa-IR" sz="18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  <a:cs typeface="2  Mitra"/>
                        </a:rPr>
                        <a:t> تکمیل</a:t>
                      </a:r>
                      <a:endParaRPr lang="en-US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24765" algn="ctr" rtl="0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fa-IR" sz="18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2  Mitra"/>
                        </a:rPr>
                        <a:t>تعداد</a:t>
                      </a:r>
                      <a:r>
                        <a:rPr lang="fa-IR" sz="18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2  Mitra"/>
                        </a:rPr>
                        <a:t> فرم های تکمیل شده در هر گروه سنی/تعداد کل کودکان در همان بازه سنی*100</a:t>
                      </a:r>
                      <a:endParaRPr lang="en-US" sz="18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0506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sz="2800" cap="all" dirty="0">
                <a:solidFill>
                  <a:schemeClr val="accent2">
                    <a:lumMod val="50000"/>
                  </a:schemeClr>
                </a:solidFill>
                <a:latin typeface="Franklin Gothic Medium"/>
                <a:cs typeface="2  Titr" panose="00000700000000000000" pitchFamily="2" charset="-78"/>
              </a:rPr>
              <a:t>بسته های آموزشی و دستورالعمل های مرتبط با برنامه:</a:t>
            </a:r>
            <a:endParaRPr lang="fa-IR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lvl="0" algn="justLow" rtl="1" fontAlgn="auto">
              <a:lnSpc>
                <a:spcPct val="115000"/>
              </a:lnSpc>
              <a:spcBef>
                <a:spcPts val="8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بسته خدمتی مراقبت ادغام یافته کودک سالم</a:t>
            </a:r>
          </a:p>
          <a:p>
            <a:pPr lvl="0" algn="justLow" rtl="1" fontAlgn="auto">
              <a:lnSpc>
                <a:spcPct val="115000"/>
              </a:lnSpc>
              <a:spcBef>
                <a:spcPts val="8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مراقبت های ادغام یافته نا خوشی های اطفال(مانا)</a:t>
            </a:r>
          </a:p>
          <a:p>
            <a:pPr lvl="0" algn="justLow" rtl="1" fontAlgn="auto">
              <a:lnSpc>
                <a:spcPct val="115000"/>
              </a:lnSpc>
              <a:spcBef>
                <a:spcPts val="8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دستورالعمل </a:t>
            </a: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ASQ3 SE2</a:t>
            </a:r>
          </a:p>
          <a:p>
            <a:pPr lvl="0" algn="justLow" rtl="1" fontAlgn="auto">
              <a:lnSpc>
                <a:spcPct val="115000"/>
              </a:lnSpc>
              <a:spcBef>
                <a:spcPts val="800"/>
              </a:spcBef>
              <a:spcAft>
                <a:spcPts val="1000"/>
              </a:spcAft>
              <a:buFont typeface="Wingdings" panose="05000000000000000000" pitchFamily="2" charset="2"/>
              <a:buChar char="§"/>
            </a:pPr>
            <a:r>
              <a:rPr lang="fa-IR" sz="2000" b="1" dirty="0">
                <a:solidFill>
                  <a:srgbClr val="000000"/>
                </a:solidFill>
                <a:latin typeface="Calibri"/>
                <a:ea typeface="Calibri"/>
                <a:cs typeface="2  Mitra" pitchFamily="2" charset="-78"/>
              </a:rPr>
              <a:t>فعالیت ها و بازی هایی برای حمایت از تکامل حرکتی،ذهنی،ارتباطی،اجتماعی وهیجانی کودکان گروه سنی 1تا72ماه</a:t>
            </a:r>
            <a:endParaRPr lang="en-US" sz="2000" b="1" dirty="0">
              <a:solidFill>
                <a:srgbClr val="000000"/>
              </a:solidFill>
              <a:latin typeface="Calibri"/>
              <a:ea typeface="Calibri"/>
              <a:cs typeface="2  Mitra" pitchFamily="2" charset="-78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2762680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672" y="0"/>
            <a:ext cx="7056784" cy="1069514"/>
          </a:xfrm>
        </p:spPr>
        <p:txBody>
          <a:bodyPr/>
          <a:lstStyle/>
          <a:p>
            <a:pPr algn="r"/>
            <a:r>
              <a:rPr lang="fa-IR" sz="2000" kern="0" dirty="0">
                <a:solidFill>
                  <a:srgbClr val="2768CF">
                    <a:lumMod val="75000"/>
                  </a:srgbClr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Lucida Sans Unicode"/>
                <a:cs typeface="2  Titr" panose="00000700000000000000" pitchFamily="2" charset="-78"/>
                <a:sym typeface="Patrick Hand SC"/>
              </a:rPr>
              <a:t>انتظارات از پزشکان و نکات ارجاع کودکان:</a:t>
            </a:r>
            <a:endParaRPr lang="fa-IR" dirty="0"/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539552" y="908720"/>
            <a:ext cx="8136904" cy="4824536"/>
          </a:xfrm>
        </p:spPr>
        <p:txBody>
          <a:bodyPr/>
          <a:lstStyle/>
          <a:p>
            <a:pPr marL="342900" lvl="0" indent="-342900" algn="r" defTabSz="457200" rtl="1" latinLnBrk="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fa-IR" sz="2000" kern="0" dirty="0">
                <a:solidFill>
                  <a:srgbClr val="393B44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ویزیت­های روتین کودکان زیر 5 سال در سنین: 5-3 روزگی، 6 و12و24و36و60ماهگی</a:t>
            </a:r>
          </a:p>
          <a:p>
            <a:pPr marL="342900" lvl="0" indent="-342900" algn="r" defTabSz="457200" rtl="1" latinLnBrk="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fa-IR" sz="2000" kern="0" dirty="0">
                <a:solidFill>
                  <a:srgbClr val="393B44"/>
                </a:solidFill>
                <a:latin typeface="Calibri"/>
                <a:ea typeface="Calibri"/>
                <a:cs typeface="2  Mitra" panose="00000400000000000000" pitchFamily="2" charset="-78"/>
                <a:sym typeface="Patrick Hand"/>
              </a:rPr>
              <a:t>اندازه­گیری فشار­­خون تمامی کودکان 36 ماهه در معاینه فیزیکی </a:t>
            </a:r>
            <a:endParaRPr lang="fa-IR" sz="2000" kern="0" dirty="0">
              <a:solidFill>
                <a:srgbClr val="393B44"/>
              </a:solidFill>
              <a:latin typeface="Lucida Sans Unicode"/>
              <a:ea typeface="Calibri"/>
              <a:cs typeface="2  Mitra" panose="00000400000000000000" pitchFamily="2" charset="-78"/>
              <a:sym typeface="Patrick Hand"/>
            </a:endParaRPr>
          </a:p>
          <a:p>
            <a:pPr marL="342900" lvl="0" indent="-342900" algn="r" defTabSz="457200" rtl="1" latinLnBrk="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fa-IR" sz="2000" kern="0" dirty="0">
                <a:solidFill>
                  <a:srgbClr val="393B44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ارجاع کودکان نیازمند ارجاع (براساس نتایج پرسشنامه­های تکاملی </a:t>
            </a:r>
            <a:r>
              <a:rPr lang="en-US" sz="2000" kern="0" dirty="0">
                <a:solidFill>
                  <a:srgbClr val="393B44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ASQ</a:t>
            </a:r>
            <a:r>
              <a:rPr lang="fa-IR" sz="2000" kern="0" dirty="0">
                <a:solidFill>
                  <a:srgbClr val="393B44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 و </a:t>
            </a:r>
            <a:r>
              <a:rPr lang="en-US" sz="2000" kern="0" dirty="0">
                <a:solidFill>
                  <a:srgbClr val="393B44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SE</a:t>
            </a:r>
            <a:r>
              <a:rPr lang="fa-IR" sz="2000" kern="0" dirty="0">
                <a:solidFill>
                  <a:srgbClr val="393B44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) به "مرکز تخصصی رشد و تکامل کودکان" واقع در بیمارستان تخصصی اطفال قدس قزوین (نام کارشناس: خانم مداح­علی33344410)</a:t>
            </a:r>
            <a:r>
              <a:rPr lang="fa-IR" sz="2000" kern="0" dirty="0">
                <a:solidFill>
                  <a:srgbClr val="393B44"/>
                </a:solidFill>
                <a:latin typeface="Patrick Hand"/>
                <a:cs typeface="2  Mitra" panose="00000400000000000000" pitchFamily="2" charset="-78"/>
                <a:sym typeface="Patrick Hand"/>
              </a:rPr>
              <a:t> (در صورت نیاز به ارجاع کودک طبق امتیاز حیطه های تکاملی در پرسشنامه </a:t>
            </a:r>
            <a:r>
              <a:rPr lang="en-US" sz="2000" kern="0" dirty="0">
                <a:solidFill>
                  <a:srgbClr val="393B44"/>
                </a:solidFill>
                <a:latin typeface="Patrick Hand"/>
                <a:cs typeface="2  Mitra" panose="00000400000000000000" pitchFamily="2" charset="-78"/>
                <a:sym typeface="Patrick Hand"/>
              </a:rPr>
              <a:t>ASQ</a:t>
            </a:r>
            <a:r>
              <a:rPr lang="fa-IR" sz="2000" kern="0" dirty="0">
                <a:solidFill>
                  <a:srgbClr val="393B44"/>
                </a:solidFill>
                <a:latin typeface="Patrick Hand"/>
                <a:cs typeface="2  Mitra" panose="00000400000000000000" pitchFamily="2" charset="-78"/>
                <a:sym typeface="Patrick Hand"/>
              </a:rPr>
              <a:t> و </a:t>
            </a:r>
            <a:r>
              <a:rPr lang="en-US" sz="2000" kern="0" dirty="0">
                <a:solidFill>
                  <a:srgbClr val="393B44"/>
                </a:solidFill>
                <a:latin typeface="Patrick Hand"/>
                <a:cs typeface="2  Mitra" panose="00000400000000000000" pitchFamily="2" charset="-78"/>
                <a:sym typeface="Patrick Hand"/>
              </a:rPr>
              <a:t>SE</a:t>
            </a:r>
            <a:r>
              <a:rPr lang="fa-IR" sz="2000" kern="0" dirty="0">
                <a:solidFill>
                  <a:srgbClr val="393B44"/>
                </a:solidFill>
                <a:latin typeface="Patrick Hand"/>
                <a:cs typeface="2  Mitra" panose="00000400000000000000" pitchFamily="2" charset="-78"/>
                <a:sym typeface="Patrick Hand"/>
              </a:rPr>
              <a:t> راستی آزمایی پاسخ سؤالات توسط مراقب سلامت/ بهورز صورت پذیرد و پس از آن بدون اعمال نظر شخصی، کودک </a:t>
            </a:r>
            <a:r>
              <a:rPr lang="fa-IR" sz="2000" b="1" kern="0" dirty="0">
                <a:solidFill>
                  <a:srgbClr val="393B44"/>
                </a:solidFill>
                <a:latin typeface="Patrick Hand"/>
                <a:cs typeface="2  Mitra" panose="00000400000000000000" pitchFamily="2" charset="-78"/>
                <a:sym typeface="Patrick Hand"/>
              </a:rPr>
              <a:t>حتما</a:t>
            </a:r>
            <a:r>
              <a:rPr lang="fa-IR" sz="2000" kern="0" dirty="0">
                <a:solidFill>
                  <a:srgbClr val="393B44"/>
                </a:solidFill>
                <a:latin typeface="Patrick Hand"/>
                <a:cs typeface="2  Mitra" panose="00000400000000000000" pitchFamily="2" charset="-78"/>
                <a:sym typeface="Patrick Hand"/>
              </a:rPr>
              <a:t> به مرکز جامع تکامل ارجاع شود.)</a:t>
            </a:r>
            <a:endParaRPr lang="en-US" sz="2000" kern="0" dirty="0">
              <a:solidFill>
                <a:srgbClr val="393B44"/>
              </a:solidFill>
              <a:latin typeface="Lucida Sans Unicode"/>
              <a:ea typeface="Calibri"/>
              <a:cs typeface="2  Mitra" panose="00000400000000000000" pitchFamily="2" charset="-78"/>
              <a:sym typeface="Patrick Hand"/>
            </a:endParaRPr>
          </a:p>
          <a:p>
            <a:pPr marL="342900" lvl="0" indent="-342900" algn="r" defTabSz="457200" rtl="1" latinLnBrk="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fa-IR" sz="2000" kern="0" dirty="0">
                <a:solidFill>
                  <a:srgbClr val="393B44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ارجاع کودکان دارای کم­وزنی شدید، کوتاه قدی شدید، لاغری شدید، دارای مشکلات شنوایی و کودکان بیمار نیازمند ویزیت تخصصی به "دفتر سلامت کودکان" واقع در بیمارستان تخصصی اطفال قدس قزوین (نام کارشناس: خانم سرابی33369421)</a:t>
            </a:r>
            <a:endParaRPr lang="en-US" sz="2000" kern="0" dirty="0">
              <a:solidFill>
                <a:srgbClr val="393B44"/>
              </a:solidFill>
              <a:latin typeface="Lucida Sans Unicode"/>
              <a:ea typeface="Calibri"/>
              <a:cs typeface="2  Mitra" panose="00000400000000000000" pitchFamily="2" charset="-78"/>
              <a:sym typeface="Patrick Hand"/>
            </a:endParaRPr>
          </a:p>
          <a:p>
            <a:pPr marL="342900" lvl="0" indent="-342900" algn="r" defTabSz="457200" rtl="1" latinLnBrk="0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fa-IR" sz="2000" kern="0" dirty="0">
                <a:solidFill>
                  <a:srgbClr val="393B44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ارجاع نوزادان نارس و کم­وزن هنگام تولد جهت انجام غربالگری بینایی به "مرکز منتخب رتینوپاتی" واقع در بیمارستان کوثر (نام کارشناس: خانم شمایلی)</a:t>
            </a:r>
            <a:endParaRPr lang="en-US" sz="2000" kern="0" dirty="0">
              <a:solidFill>
                <a:srgbClr val="393B44"/>
              </a:solidFill>
              <a:latin typeface="Lucida Sans Unicode"/>
              <a:ea typeface="Calibri"/>
              <a:cs typeface="2  Mitra" panose="00000400000000000000" pitchFamily="2" charset="-78"/>
              <a:sym typeface="Patrick Hand"/>
            </a:endParaRPr>
          </a:p>
          <a:p>
            <a:endParaRPr lang="fa-IR" sz="2000" dirty="0">
              <a:cs typeface="2 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41315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0"/>
          </p:nvPr>
        </p:nvSpPr>
        <p:spPr>
          <a:xfrm>
            <a:off x="1043608" y="836712"/>
            <a:ext cx="7704856" cy="5544616"/>
          </a:xfrm>
        </p:spPr>
        <p:txBody>
          <a:bodyPr/>
          <a:lstStyle/>
          <a:p>
            <a:pPr marL="342900" indent="-342900" algn="r" defTabSz="457200" rtl="1"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fa-IR" sz="2000" dirty="0">
                <a:solidFill>
                  <a:prstClr val="black"/>
                </a:solidFill>
                <a:latin typeface="Calibri"/>
                <a:ea typeface="Calibri"/>
                <a:cs typeface="2  Mitra" panose="00000400000000000000" pitchFamily="2" charset="-78"/>
              </a:rPr>
              <a:t>نظارت بر کامل و سالم بودن تجهیزات برنامه کودک سالم و پیگیری جهت تأمین تجهیزات مورد نیاز</a:t>
            </a:r>
            <a:endParaRPr lang="en-US" sz="2000" dirty="0">
              <a:solidFill>
                <a:prstClr val="black"/>
              </a:solidFill>
              <a:latin typeface="Calibri"/>
              <a:ea typeface="Calibri"/>
              <a:cs typeface="2  Mitra" panose="00000400000000000000" pitchFamily="2" charset="-78"/>
            </a:endParaRPr>
          </a:p>
          <a:p>
            <a:pPr marL="342900" indent="-342900" algn="r" defTabSz="457200" rtl="1"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fa-IR" sz="2000" dirty="0">
                <a:solidFill>
                  <a:prstClr val="black"/>
                </a:solidFill>
                <a:latin typeface="Calibri"/>
                <a:ea typeface="Calibri"/>
                <a:cs typeface="2  Mitra" panose="00000400000000000000" pitchFamily="2" charset="-78"/>
              </a:rPr>
              <a:t>آگاهی از چک لیست پایش برنامه کودک سالم و مانا و دریافت و بررسی گزارشات پایش مسئولین پایگاه مرکز از بلوک­های تحت پوشش طبق چک لیست برنامه</a:t>
            </a:r>
          </a:p>
          <a:p>
            <a:pPr marL="342900" lvl="0" indent="-342900" algn="r" defTabSz="457200" rtl="1"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fa-IR" sz="2000" dirty="0">
                <a:solidFill>
                  <a:prstClr val="black"/>
                </a:solidFill>
                <a:latin typeface="Calibri"/>
                <a:ea typeface="Calibri"/>
                <a:cs typeface="2  Mitra" panose="00000400000000000000" pitchFamily="2" charset="-78"/>
              </a:rPr>
              <a:t>آگاهی از شایعترین مشکلات سلامت کودکان تحت پوشش </a:t>
            </a:r>
            <a:endParaRPr lang="en-US" sz="2000" dirty="0">
              <a:solidFill>
                <a:prstClr val="black"/>
              </a:solidFill>
              <a:latin typeface="Calibri"/>
              <a:ea typeface="Calibri"/>
              <a:cs typeface="2  Mitra" panose="00000400000000000000" pitchFamily="2" charset="-78"/>
            </a:endParaRPr>
          </a:p>
          <a:p>
            <a:pPr marL="342900" lvl="0" indent="-342900" algn="r" defTabSz="457200" rtl="1"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fa-IR" sz="2000" dirty="0">
                <a:solidFill>
                  <a:prstClr val="black"/>
                </a:solidFill>
                <a:latin typeface="Lucida Sans Unicode"/>
                <a:cs typeface="2  Mitra" panose="00000400000000000000" pitchFamily="2" charset="-78"/>
              </a:rPr>
              <a:t>تکمیل مانا جهت کودکان بیمار زیر 5سال(حدانتظار برنامه مانا 10%کودکان زیر 5سال)</a:t>
            </a:r>
          </a:p>
          <a:p>
            <a:pPr marL="342900" lvl="0" indent="-342900" algn="r" defTabSz="457200" rtl="1"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r>
              <a:rPr lang="fa-IR" sz="2000" dirty="0">
                <a:latin typeface="Times New Roman" panose="02020603050405020304" pitchFamily="18" charset="0"/>
                <a:ea typeface="Times New Roman" panose="02020603050405020304" pitchFamily="18" charset="0"/>
                <a:cs typeface="2  Mitra" panose="00000400000000000000" pitchFamily="2" charset="-78"/>
              </a:rPr>
              <a:t>پیرو نامه به شماره 28/38/117829 آبان 1402، مقرر گردید کودکان دچار کم وزنی شدیدکه نیازمند ارجاع به متخصص اطفال می باشند طبق هماهنگی با خانم سرابی (دفتر سلامت) به </a:t>
            </a:r>
            <a:r>
              <a:rPr lang="fa-IR" sz="2000" dirty="0"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2  Mitra" panose="00000400000000000000" pitchFamily="2" charset="-78"/>
              </a:rPr>
              <a:t>متخصص اطفال،  دکتر جمشیدی که چهارشنبه ها ساعت 11تا 13 در بیمارستان قدس حضور دارند</a:t>
            </a:r>
            <a:r>
              <a:rPr lang="fa-IR" sz="2000" dirty="0">
                <a:latin typeface="Times New Roman" panose="02020603050405020304" pitchFamily="18" charset="0"/>
                <a:ea typeface="Times New Roman" panose="02020603050405020304" pitchFamily="18" charset="0"/>
                <a:cs typeface="2  Mitra" panose="00000400000000000000" pitchFamily="2" charset="-78"/>
              </a:rPr>
              <a:t> ارجاع داده </a:t>
            </a:r>
            <a:r>
              <a:rPr lang="fa-IR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2  Mitra" panose="00000400000000000000" pitchFamily="2" charset="-78"/>
              </a:rPr>
              <a:t>شوند</a:t>
            </a:r>
          </a:p>
          <a:p>
            <a:pPr marL="342900" indent="-342900" algn="r" defTabSz="457200" rtl="1">
              <a:spcBef>
                <a:spcPts val="1000"/>
              </a:spcBef>
              <a:buClr>
                <a:srgbClr val="A53010"/>
              </a:buClr>
              <a:buFont typeface="Wingdings 3" charset="2"/>
              <a:buChar char=""/>
            </a:pPr>
            <a:r>
              <a:rPr lang="fa-IR" sz="2000" kern="0" dirty="0">
                <a:solidFill>
                  <a:prstClr val="black"/>
                </a:solidFill>
                <a:latin typeface="Lucida Sans Unicode"/>
                <a:ea typeface="Calibri"/>
                <a:cs typeface="2  Mitra" panose="00000400000000000000" pitchFamily="2" charset="-78"/>
                <a:sym typeface="Patrick Hand"/>
              </a:rPr>
              <a:t>مشاهده و بررسی ارجاعات ارسالی از مراقب سلامت/ بهورز و ارسال بازخورد واضح با تکمیل قسمت توضیحات(</a:t>
            </a:r>
            <a:r>
              <a:rPr lang="fa-IR" sz="2000" kern="0" dirty="0">
                <a:solidFill>
                  <a:srgbClr val="393B44"/>
                </a:solidFill>
                <a:latin typeface="Patrick Hand"/>
                <a:cs typeface="2  Mitra" panose="00000400000000000000" pitchFamily="2" charset="-78"/>
                <a:sym typeface="Patrick Hand"/>
              </a:rPr>
              <a:t>در تکمیل بازخورد ارجاعات ارسالی به مراقب سلامت/ بهورز، حتما مشکل کودک، درمان دارویی، درخواستهای پاراکلینیک ثبت شده و در صورت لزوم بر انجام پیگیری توسط غیرپزشک تأکید گردد چون در غیر این صورت، مراقب سلامت/ بهورز بی اطلاع می ماند و پیگیری کودک انجام نمی شود.)</a:t>
            </a:r>
            <a:endParaRPr lang="en-US" sz="2000" kern="0" dirty="0">
              <a:solidFill>
                <a:srgbClr val="393B44"/>
              </a:solidFill>
              <a:latin typeface="Patrick Hand"/>
              <a:sym typeface="Patrick Hand"/>
            </a:endParaRPr>
          </a:p>
          <a:p>
            <a:pPr marL="342900" lvl="0" indent="-342900" algn="r" defTabSz="457200" rtl="1">
              <a:spcBef>
                <a:spcPts val="1000"/>
              </a:spcBef>
              <a:buClr>
                <a:srgbClr val="A53010"/>
              </a:buClr>
              <a:buSzTx/>
              <a:buFont typeface="Wingdings 3" charset="2"/>
              <a:buChar char=""/>
            </a:pPr>
            <a:endParaRPr lang="fa-IR" sz="2000" dirty="0">
              <a:solidFill>
                <a:prstClr val="black"/>
              </a:solidFill>
              <a:latin typeface="Lucida Sans Unicode"/>
              <a:cs typeface="2  Mitra" panose="00000400000000000000" pitchFamily="2" charset="-78"/>
            </a:endParaRPr>
          </a:p>
          <a:p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658321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67545" y="188640"/>
            <a:ext cx="8424936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468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8748464" cy="1069514"/>
          </a:xfrm>
        </p:spPr>
        <p:txBody>
          <a:bodyPr/>
          <a:lstStyle/>
          <a:p>
            <a:pPr algn="ctr"/>
            <a:r>
              <a:rPr lang="fa-IR" sz="2400" cap="all" dirty="0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2  Mitra"/>
              </a:rPr>
              <a:t>مسیر ارائه خدمات پزشکان جهت اجرای مراقبت های اطفال طبق بسته جدید کودک سالم</a:t>
            </a:r>
            <a:endParaRPr lang="fa-I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Content Placeholder 3" descr="C:\Users\user\Desktop\Untitled1.png"/>
          <p:cNvPicPr>
            <a:picLocks noGrp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0768"/>
            <a:ext cx="7726313" cy="4431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037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7524328" cy="1069514"/>
          </a:xfrm>
        </p:spPr>
        <p:txBody>
          <a:bodyPr/>
          <a:lstStyle/>
          <a:p>
            <a:pPr algn="ctr"/>
            <a:r>
              <a:rPr lang="fa-IR" sz="2800" cap="all" dirty="0">
                <a:solidFill>
                  <a:schemeClr val="accent2">
                    <a:lumMod val="50000"/>
                  </a:schemeClr>
                </a:solidFill>
                <a:latin typeface="Calibri"/>
                <a:ea typeface="Calibri"/>
                <a:cs typeface="2  Mitra"/>
              </a:rPr>
              <a:t>مسیر ارائه خدمات مراقبین سلامت جهت اجرای مراقبت های اطفال طبق بسته جدید کودک سالم</a:t>
            </a:r>
            <a:endParaRPr lang="fa-IR" sz="28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Content Placeholder 3"/>
          <p:cNvPicPr>
            <a:picLocks noGrp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539552" y="1844824"/>
            <a:ext cx="8158361" cy="392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792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91" y="0"/>
            <a:ext cx="8971409" cy="1069514"/>
          </a:xfrm>
        </p:spPr>
        <p:txBody>
          <a:bodyPr/>
          <a:lstStyle/>
          <a:p>
            <a:pPr algn="ctr" rtl="1"/>
            <a:r>
              <a:rPr lang="fa-IR" sz="2400" dirty="0">
                <a:solidFill>
                  <a:schemeClr val="accent2">
                    <a:lumMod val="50000"/>
                  </a:schemeClr>
                </a:solidFill>
                <a:latin typeface="2  Titr"/>
                <a:cs typeface="2  Titr" panose="00000700000000000000" pitchFamily="2" charset="-78"/>
              </a:rPr>
              <a:t>جدول مشخصات کودکان 59-1 ماهه دچار کم وزنی شدید شناسایی شده </a:t>
            </a:r>
            <a:r>
              <a:rPr lang="fa-IR" sz="2400" dirty="0" smtClean="0">
                <a:solidFill>
                  <a:schemeClr val="accent2">
                    <a:lumMod val="50000"/>
                  </a:schemeClr>
                </a:solidFill>
                <a:latin typeface="2  Titr"/>
                <a:cs typeface="2  Titr" panose="00000700000000000000" pitchFamily="2" charset="-78"/>
              </a:rPr>
              <a:t>در</a:t>
            </a:r>
            <a:br>
              <a:rPr lang="fa-IR" sz="2400" dirty="0" smtClean="0">
                <a:solidFill>
                  <a:schemeClr val="accent2">
                    <a:lumMod val="50000"/>
                  </a:schemeClr>
                </a:solidFill>
                <a:latin typeface="2  Titr"/>
                <a:cs typeface="2  Titr" panose="00000700000000000000" pitchFamily="2" charset="-78"/>
              </a:rPr>
            </a:br>
            <a:r>
              <a:rPr lang="fa-IR" sz="2400" dirty="0" smtClean="0">
                <a:solidFill>
                  <a:schemeClr val="accent2">
                    <a:lumMod val="50000"/>
                  </a:schemeClr>
                </a:solidFill>
                <a:latin typeface="2  Titr"/>
                <a:cs typeface="2  Titr" panose="00000700000000000000" pitchFamily="2" charset="-78"/>
              </a:rPr>
              <a:t> </a:t>
            </a:r>
            <a:r>
              <a:rPr lang="fa-IR" sz="2400" dirty="0">
                <a:solidFill>
                  <a:schemeClr val="accent2">
                    <a:lumMod val="50000"/>
                  </a:schemeClr>
                </a:solidFill>
                <a:latin typeface="2  Titr"/>
                <a:cs typeface="2  Titr" panose="00000700000000000000" pitchFamily="2" charset="-78"/>
              </a:rPr>
              <a:t>شهرستان ...قزوین.....</a:t>
            </a:r>
            <a:endParaRPr lang="fa-IR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Content Placeholder 3"/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172591" y="1960662"/>
            <a:ext cx="8971409" cy="341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9907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:\Users\lahiji\Desktop\عکس\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1484784"/>
            <a:ext cx="5248121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71800" y="5850868"/>
            <a:ext cx="254428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4400" dirty="0">
                <a:solidFill>
                  <a:srgbClr val="7E3ACC">
                    <a:lumMod val="75000"/>
                  </a:srgbClr>
                </a:solidFill>
                <a:latin typeface="Microsoft Sans Serif"/>
                <a:ea typeface="+mj-ea"/>
                <a:cs typeface="2  Titr" panose="00000700000000000000" pitchFamily="2" charset="-78"/>
              </a:rPr>
              <a:t>پاینده باشید</a:t>
            </a:r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08152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f0404940d2c9bc6c71673553b4b33a8f6252ac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1859</Words>
  <Application>Microsoft Office PowerPoint</Application>
  <PresentationFormat>On-screen Show (4:3)</PresentationFormat>
  <Paragraphs>175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1" baseType="lpstr">
      <vt:lpstr>Office Theme</vt:lpstr>
      <vt:lpstr>Custom Design</vt:lpstr>
      <vt:lpstr>PowerPoint Presentation</vt:lpstr>
      <vt:lpstr> </vt:lpstr>
      <vt:lpstr>PowerPoint Presentation</vt:lpstr>
      <vt:lpstr>انتظارات برنامه کودکان  از پزشکان و تیم سلامت : </vt:lpstr>
      <vt:lpstr>شاخص های برنامه کودکان شامل :</vt:lpstr>
      <vt:lpstr>خدمات کودکان زیر5سال:</vt:lpstr>
      <vt:lpstr>PowerPoint Presentation</vt:lpstr>
      <vt:lpstr>تعریف نوزاد پر خطر:</vt:lpstr>
      <vt:lpstr>**نحوه استخراج شاخص های کودکان:</vt:lpstr>
      <vt:lpstr>مسیر استخراج حد انتظار  و مراقبت های کودکان از سامانه سیب: </vt:lpstr>
      <vt:lpstr>دستورالعمل ها و بسته های آموزشی:</vt:lpstr>
      <vt:lpstr>PowerPoint Presentation</vt:lpstr>
      <vt:lpstr>انتظارات برنامه</vt:lpstr>
      <vt:lpstr>PowerPoint Presentation</vt:lpstr>
      <vt:lpstr>انتظارات برنامه تکامل از پزشکان و تیم سلامت : </vt:lpstr>
      <vt:lpstr>نکات در هنگام ارجاع کودک در حیطه­های تکاملی:</vt:lpstr>
      <vt:lpstr>شاخص های  برنامه تکامل</vt:lpstr>
      <vt:lpstr>راهنمای ثبت نمودار رشد شیرخواران نارس پس از ترخیص از بیمارستان:</vt:lpstr>
      <vt:lpstr> </vt:lpstr>
      <vt:lpstr>PowerPoint Presentation</vt:lpstr>
      <vt:lpstr>نحوه محاسبه شاخص ها</vt:lpstr>
      <vt:lpstr>بسته های آموزشی و دستورالعمل های مرتبط با برنامه:</vt:lpstr>
      <vt:lpstr>انتظارات از پزشکان و نکات ارجاع کودکان:</vt:lpstr>
      <vt:lpstr>PowerPoint Presentation</vt:lpstr>
      <vt:lpstr>PowerPoint Presentation</vt:lpstr>
      <vt:lpstr>مسیر ارائه خدمات پزشکان جهت اجرای مراقبت های اطفال طبق بسته جدید کودک سالم</vt:lpstr>
      <vt:lpstr>مسیر ارائه خدمات مراقبین سلامت جهت اجرای مراقبت های اطفال طبق بسته جدید کودک سالم</vt:lpstr>
      <vt:lpstr>جدول مشخصات کودکان 59-1 ماهه دچار کم وزنی شدید شناسایی شده در  شهرستان ...قزوین.....</vt:lpstr>
      <vt:lpstr>PowerPoint Presentation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dc:description>Downloaded From: www.ghalamo.com</dc:description>
  <cp:lastModifiedBy>FAFA-IT</cp:lastModifiedBy>
  <cp:revision>90</cp:revision>
  <dcterms:created xsi:type="dcterms:W3CDTF">2014-04-01T16:35:38Z</dcterms:created>
  <dcterms:modified xsi:type="dcterms:W3CDTF">2025-04-17T05:46:08Z</dcterms:modified>
</cp:coreProperties>
</file>